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00" r:id="rId5"/>
    <p:sldId id="275" r:id="rId6"/>
    <p:sldId id="270" r:id="rId7"/>
    <p:sldId id="340" r:id="rId8"/>
    <p:sldId id="319" r:id="rId9"/>
    <p:sldId id="321" r:id="rId10"/>
    <p:sldId id="322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344142-149C-8062-D555-179D75023DFF}" name="Sevigny, Katriel M" initials="SK" userId="S::sevignyk@oregonstate.edu::fafa9d6b-76af-4f3c-b25e-a7560e3a1c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F09"/>
    <a:srgbClr val="404040"/>
    <a:srgbClr val="BB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A36A0-A210-45E1-86E2-18234F9516E8}" type="datetimeFigureOut"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3CBA-9150-44AD-BDB6-9F52143F6C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B9C02-01CD-BB44-B4F9-9937FFE28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B9C02-01CD-BB44-B4F9-9937FFE28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3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3953-9B65-922B-6478-002F92742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29216-4919-F2F5-3CEA-CDA26BBB2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AAAA5-A6A2-1B2F-7178-B0ED27BFF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DAFC-5CC3-A6EC-DE37-2CE529D84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B9C02-01CD-BB44-B4F9-9937FFE28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B9C02-01CD-BB44-B4F9-9937FFE28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3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2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DF6EF3E-6609-7AF0-200F-C0F588B3FE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1400" y="152400"/>
            <a:ext cx="4648200" cy="60198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4351061-D356-8C6E-3920-69E76CE14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035" y="344016"/>
            <a:ext cx="152400" cy="15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71D05C-A20A-8942-975E-06588EA8C066}"/>
              </a:ext>
            </a:extLst>
          </p:cNvPr>
          <p:cNvSpPr txBox="1"/>
          <p:nvPr userDrawn="1"/>
        </p:nvSpPr>
        <p:spPr>
          <a:xfrm>
            <a:off x="457200" y="304800"/>
            <a:ext cx="1234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Kievit Offc" panose="020B0504030101020102" pitchFamily="34" charset="77"/>
              </a:rPr>
              <a:t>POWERED BY OSU IT</a:t>
            </a:r>
          </a:p>
        </p:txBody>
      </p:sp>
    </p:spTree>
    <p:extLst>
      <p:ext uri="{BB962C8B-B14F-4D97-AF65-F5344CB8AC3E}">
        <p14:creationId xmlns:p14="http://schemas.microsoft.com/office/powerpoint/2010/main" val="133097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ysupport.oregonstate.edu/esp?id=sc_cat_item&amp;sys_id=633c95fa97ed8ed01b28bf98c253afa1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oregonstateuniversity.sharepoint.com/sites/Data/SitePages/Data-Lab.aspx" TargetMode="External"/><Relationship Id="rId10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D01BC61-BA53-02E5-5F77-6EAD16B2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2" r="-3512" b="49846"/>
          <a:stretch/>
        </p:blipFill>
        <p:spPr>
          <a:xfrm rot="10800000">
            <a:off x="8458200" y="4995138"/>
            <a:ext cx="3703820" cy="188534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6070DBB-FB36-96DA-8D16-45CFDE8A5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82" r="-3512" b="49846"/>
          <a:stretch/>
        </p:blipFill>
        <p:spPr>
          <a:xfrm rot="10800000">
            <a:off x="8458200" y="-1"/>
            <a:ext cx="3703820" cy="1885349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F44FB78-A70E-4071-1999-FEBFD6D54C4A}"/>
              </a:ext>
            </a:extLst>
          </p:cNvPr>
          <p:cNvSpPr/>
          <p:nvPr/>
        </p:nvSpPr>
        <p:spPr>
          <a:xfrm>
            <a:off x="7084165" y="533400"/>
            <a:ext cx="5114081" cy="5791200"/>
          </a:xfrm>
          <a:custGeom>
            <a:avLst/>
            <a:gdLst>
              <a:gd name="connsiteX0" fmla="*/ 2895600 w 5114081"/>
              <a:gd name="connsiteY0" fmla="*/ 0 h 5791200"/>
              <a:gd name="connsiteX1" fmla="*/ 4943099 w 5114081"/>
              <a:gd name="connsiteY1" fmla="*/ 848102 h 5791200"/>
              <a:gd name="connsiteX2" fmla="*/ 5114081 w 5114081"/>
              <a:gd name="connsiteY2" fmla="*/ 1036229 h 5791200"/>
              <a:gd name="connsiteX3" fmla="*/ 5114081 w 5114081"/>
              <a:gd name="connsiteY3" fmla="*/ 4754971 h 5791200"/>
              <a:gd name="connsiteX4" fmla="*/ 4943099 w 5114081"/>
              <a:gd name="connsiteY4" fmla="*/ 4943099 h 5791200"/>
              <a:gd name="connsiteX5" fmla="*/ 2895600 w 5114081"/>
              <a:gd name="connsiteY5" fmla="*/ 5791200 h 5791200"/>
              <a:gd name="connsiteX6" fmla="*/ 0 w 5114081"/>
              <a:gd name="connsiteY6" fmla="*/ 2895600 h 5791200"/>
              <a:gd name="connsiteX7" fmla="*/ 2895600 w 5114081"/>
              <a:gd name="connsiteY7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081" h="5791200">
                <a:moveTo>
                  <a:pt x="2895600" y="0"/>
                </a:moveTo>
                <a:cubicBezTo>
                  <a:pt x="3695198" y="0"/>
                  <a:pt x="4419098" y="324101"/>
                  <a:pt x="4943099" y="848102"/>
                </a:cubicBezTo>
                <a:lnTo>
                  <a:pt x="5114081" y="1036229"/>
                </a:lnTo>
                <a:lnTo>
                  <a:pt x="5114081" y="4754971"/>
                </a:lnTo>
                <a:lnTo>
                  <a:pt x="4943099" y="4943099"/>
                </a:lnTo>
                <a:cubicBezTo>
                  <a:pt x="4419098" y="5467099"/>
                  <a:pt x="3695198" y="5791200"/>
                  <a:pt x="2895600" y="5791200"/>
                </a:cubicBezTo>
                <a:cubicBezTo>
                  <a:pt x="1296404" y="5791200"/>
                  <a:pt x="0" y="4494796"/>
                  <a:pt x="0" y="2895600"/>
                </a:cubicBezTo>
                <a:cubicBezTo>
                  <a:pt x="0" y="1296404"/>
                  <a:pt x="1296404" y="0"/>
                  <a:pt x="2895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BAD1AD-C111-0B98-5759-A35333ECB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-712" b="42000"/>
          <a:stretch/>
        </p:blipFill>
        <p:spPr>
          <a:xfrm rot="10800000">
            <a:off x="5474453" y="712630"/>
            <a:ext cx="3146972" cy="220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06233-61F6-C3FC-D8F1-634F689AB3F4}"/>
              </a:ext>
            </a:extLst>
          </p:cNvPr>
          <p:cNvSpPr txBox="1"/>
          <p:nvPr/>
        </p:nvSpPr>
        <p:spPr>
          <a:xfrm>
            <a:off x="521462" y="5662104"/>
            <a:ext cx="387751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404040"/>
                </a:solidFill>
                <a:latin typeface="Kievit Offc Medium"/>
              </a:rPr>
              <a:t>Winter Workshop  // March 6th, 2026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C910072-C767-5D2F-BFCE-F0BB3879D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76671"/>
            <a:ext cx="1451506" cy="5134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9DAE23-6385-97A7-1BF7-34CB83F466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9691" y="373418"/>
            <a:ext cx="6972309" cy="650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1FB4C-3BD3-7565-3A2F-8CEE3F6E37EC}"/>
              </a:ext>
            </a:extLst>
          </p:cNvPr>
          <p:cNvSpPr txBox="1"/>
          <p:nvPr/>
        </p:nvSpPr>
        <p:spPr>
          <a:xfrm>
            <a:off x="524691" y="1731291"/>
            <a:ext cx="5410200" cy="24839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6400" b="1" dirty="0">
                <a:solidFill>
                  <a:srgbClr val="D73F09"/>
                </a:solidFill>
                <a:latin typeface="Stratum2 Black"/>
              </a:rPr>
              <a:t>Using CORE for Program Assessment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DD81D-1FB5-D219-740C-64DA9384DB8B}"/>
              </a:ext>
            </a:extLst>
          </p:cNvPr>
          <p:cNvSpPr txBox="1"/>
          <p:nvPr/>
        </p:nvSpPr>
        <p:spPr>
          <a:xfrm>
            <a:off x="521462" y="4997338"/>
            <a:ext cx="46956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404040"/>
                </a:solidFill>
                <a:latin typeface="Kievit Offc Medium"/>
              </a:rPr>
              <a:t>Identifying Students &amp; Courses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D5E06B5-6DDB-3471-D51D-3C2CE31B60BC}"/>
              </a:ext>
            </a:extLst>
          </p:cNvPr>
          <p:cNvSpPr/>
          <p:nvPr/>
        </p:nvSpPr>
        <p:spPr>
          <a:xfrm>
            <a:off x="0" y="1047862"/>
            <a:ext cx="3543300" cy="4191000"/>
          </a:xfrm>
          <a:custGeom>
            <a:avLst/>
            <a:gdLst>
              <a:gd name="connsiteX0" fmla="*/ 1447800 w 3543300"/>
              <a:gd name="connsiteY0" fmla="*/ 0 h 4191000"/>
              <a:gd name="connsiteX1" fmla="*/ 3543300 w 3543300"/>
              <a:gd name="connsiteY1" fmla="*/ 2095500 h 4191000"/>
              <a:gd name="connsiteX2" fmla="*/ 1447800 w 3543300"/>
              <a:gd name="connsiteY2" fmla="*/ 4191000 h 4191000"/>
              <a:gd name="connsiteX3" fmla="*/ 114867 w 3543300"/>
              <a:gd name="connsiteY3" fmla="*/ 3712490 h 4191000"/>
              <a:gd name="connsiteX4" fmla="*/ 0 w 3543300"/>
              <a:gd name="connsiteY4" fmla="*/ 3608091 h 4191000"/>
              <a:gd name="connsiteX5" fmla="*/ 0 w 3543300"/>
              <a:gd name="connsiteY5" fmla="*/ 582909 h 4191000"/>
              <a:gd name="connsiteX6" fmla="*/ 114867 w 3543300"/>
              <a:gd name="connsiteY6" fmla="*/ 478510 h 4191000"/>
              <a:gd name="connsiteX7" fmla="*/ 1447800 w 3543300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3300" h="4191000">
                <a:moveTo>
                  <a:pt x="1447800" y="0"/>
                </a:moveTo>
                <a:cubicBezTo>
                  <a:pt x="2605113" y="0"/>
                  <a:pt x="3543300" y="938187"/>
                  <a:pt x="3543300" y="2095500"/>
                </a:cubicBezTo>
                <a:cubicBezTo>
                  <a:pt x="3543300" y="3252813"/>
                  <a:pt x="2605113" y="4191000"/>
                  <a:pt x="1447800" y="4191000"/>
                </a:cubicBezTo>
                <a:cubicBezTo>
                  <a:pt x="941476" y="4191000"/>
                  <a:pt x="477093" y="4011425"/>
                  <a:pt x="114867" y="3712490"/>
                </a:cubicBezTo>
                <a:lnTo>
                  <a:pt x="0" y="3608091"/>
                </a:lnTo>
                <a:lnTo>
                  <a:pt x="0" y="582909"/>
                </a:lnTo>
                <a:lnTo>
                  <a:pt x="114867" y="478510"/>
                </a:lnTo>
                <a:cubicBezTo>
                  <a:pt x="477093" y="179575"/>
                  <a:pt x="941476" y="0"/>
                  <a:pt x="1447800" y="0"/>
                </a:cubicBezTo>
                <a:close/>
              </a:path>
            </a:pathLst>
          </a:custGeom>
          <a:solidFill>
            <a:srgbClr val="BBB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2378-105D-60D1-F0AD-4F68B5F7E403}"/>
              </a:ext>
            </a:extLst>
          </p:cNvPr>
          <p:cNvSpPr txBox="1"/>
          <p:nvPr/>
        </p:nvSpPr>
        <p:spPr>
          <a:xfrm>
            <a:off x="5410200" y="2052200"/>
            <a:ext cx="4938436" cy="113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>
                <a:solidFill>
                  <a:srgbClr val="D73F09"/>
                </a:solidFill>
                <a:latin typeface="Stratum2 Bold"/>
              </a:rPr>
              <a:t>Using Data for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8B467-D266-6766-E745-DAB6A1B4BCE7}"/>
              </a:ext>
            </a:extLst>
          </p:cNvPr>
          <p:cNvSpPr txBox="1"/>
          <p:nvPr/>
        </p:nvSpPr>
        <p:spPr>
          <a:xfrm>
            <a:off x="5410200" y="3086324"/>
            <a:ext cx="5777293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Assessment leads need to identify: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Students in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degree programs being assessed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Which of those students took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specific courses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Often requires pulling data from multiple places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CORE can provide the data all in one report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664563-62AC-DF1C-D800-1D2816468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83" b="42000"/>
          <a:stretch/>
        </p:blipFill>
        <p:spPr>
          <a:xfrm rot="10800000">
            <a:off x="1524000" y="412107"/>
            <a:ext cx="3122150" cy="2209800"/>
          </a:xfrm>
          <a:prstGeom prst="rect">
            <a:avLst/>
          </a:prstGeom>
        </p:spPr>
      </p:pic>
      <p:pic>
        <p:nvPicPr>
          <p:cNvPr id="3" name="Graphic 32">
            <a:extLst>
              <a:ext uri="{FF2B5EF4-FFF2-40B4-BE49-F238E27FC236}">
                <a16:creationId xmlns:a16="http://schemas.microsoft.com/office/drawing/2014/main" id="{A5977A03-2513-6720-F233-5EE8A5633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9526" y="2252870"/>
            <a:ext cx="4809164" cy="35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AB3C7B02-EBAD-99CC-9333-3844972B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717" r="-3511" b="49846"/>
          <a:stretch/>
        </p:blipFill>
        <p:spPr>
          <a:xfrm rot="10800000">
            <a:off x="10813415" y="0"/>
            <a:ext cx="1420707" cy="18853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197D6C-47EE-3ACE-9631-29628C570A2D}"/>
              </a:ext>
            </a:extLst>
          </p:cNvPr>
          <p:cNvSpPr txBox="1"/>
          <p:nvPr/>
        </p:nvSpPr>
        <p:spPr>
          <a:xfrm>
            <a:off x="533400" y="2286000"/>
            <a:ext cx="6202771" cy="627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>
                <a:solidFill>
                  <a:srgbClr val="D73F09"/>
                </a:solidFill>
                <a:latin typeface="Stratum2 Bold"/>
              </a:rPr>
              <a:t>Introducing a New Report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7FCCBF-C8D4-29DA-67BF-5A32BBA2293C}"/>
              </a:ext>
            </a:extLst>
          </p:cNvPr>
          <p:cNvSpPr txBox="1"/>
          <p:nvPr/>
        </p:nvSpPr>
        <p:spPr>
          <a:xfrm>
            <a:off x="533400" y="2857724"/>
            <a:ext cx="6248400" cy="26604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New CORE report designed to support selecting students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You do not have access to the report yet, but you will soon.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Report provides: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Student identifiers (ID/name) - No Confidential Students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Program/degree/major (all) 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Course history within academic year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Can be used to: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Filter to programs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Filter to portfolio course list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Kievit Offc"/>
              </a:rPr>
              <a:t>Export results for planning and artifact collection workflows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5D4EE7-4180-CF5D-BABD-013051C1B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-3511" b="49846"/>
          <a:stretch/>
        </p:blipFill>
        <p:spPr>
          <a:xfrm rot="10800000">
            <a:off x="7352453" y="0"/>
            <a:ext cx="3891070" cy="1885349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07A4409-7A0C-9431-68D4-C6C9145A7870}"/>
              </a:ext>
            </a:extLst>
          </p:cNvPr>
          <p:cNvSpPr/>
          <p:nvPr/>
        </p:nvSpPr>
        <p:spPr>
          <a:xfrm>
            <a:off x="7622293" y="172667"/>
            <a:ext cx="4569707" cy="6512666"/>
          </a:xfrm>
          <a:custGeom>
            <a:avLst/>
            <a:gdLst>
              <a:gd name="connsiteX0" fmla="*/ 3312266 w 4648199"/>
              <a:gd name="connsiteY0" fmla="*/ 0 h 6624532"/>
              <a:gd name="connsiteX1" fmla="*/ 4601549 w 4648199"/>
              <a:gd name="connsiteY1" fmla="*/ 260294 h 6624532"/>
              <a:gd name="connsiteX2" fmla="*/ 4648199 w 4648199"/>
              <a:gd name="connsiteY2" fmla="*/ 282767 h 6624532"/>
              <a:gd name="connsiteX3" fmla="*/ 4648199 w 4648199"/>
              <a:gd name="connsiteY3" fmla="*/ 6341766 h 6624532"/>
              <a:gd name="connsiteX4" fmla="*/ 4601549 w 4648199"/>
              <a:gd name="connsiteY4" fmla="*/ 6364238 h 6624532"/>
              <a:gd name="connsiteX5" fmla="*/ 3312266 w 4648199"/>
              <a:gd name="connsiteY5" fmla="*/ 6624532 h 6624532"/>
              <a:gd name="connsiteX6" fmla="*/ 0 w 4648199"/>
              <a:gd name="connsiteY6" fmla="*/ 3312266 h 6624532"/>
              <a:gd name="connsiteX7" fmla="*/ 3312266 w 4648199"/>
              <a:gd name="connsiteY7" fmla="*/ 0 h 66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199" h="6624532">
                <a:moveTo>
                  <a:pt x="3312266" y="0"/>
                </a:moveTo>
                <a:cubicBezTo>
                  <a:pt x="3769594" y="0"/>
                  <a:pt x="4205275" y="92685"/>
                  <a:pt x="4601549" y="260294"/>
                </a:cubicBezTo>
                <a:lnTo>
                  <a:pt x="4648199" y="282767"/>
                </a:lnTo>
                <a:lnTo>
                  <a:pt x="4648199" y="6341766"/>
                </a:lnTo>
                <a:lnTo>
                  <a:pt x="4601549" y="6364238"/>
                </a:lnTo>
                <a:cubicBezTo>
                  <a:pt x="4205275" y="6531848"/>
                  <a:pt x="3769594" y="6624532"/>
                  <a:pt x="3312266" y="6624532"/>
                </a:cubicBezTo>
                <a:cubicBezTo>
                  <a:pt x="1482952" y="6624532"/>
                  <a:pt x="0" y="5141580"/>
                  <a:pt x="0" y="3312266"/>
                </a:cubicBezTo>
                <a:cubicBezTo>
                  <a:pt x="0" y="1482952"/>
                  <a:pt x="1482952" y="0"/>
                  <a:pt x="3312266" y="0"/>
                </a:cubicBezTo>
                <a:close/>
              </a:path>
            </a:pathLst>
          </a:custGeom>
          <a:solidFill>
            <a:srgbClr val="BBBCB8"/>
          </a:solidFill>
          <a:ln>
            <a:solidFill>
              <a:srgbClr val="BBBC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and person sitting on couches with laptops and a piggy bank&#10;&#10;Description automatically generated">
            <a:extLst>
              <a:ext uri="{FF2B5EF4-FFF2-40B4-BE49-F238E27FC236}">
                <a16:creationId xmlns:a16="http://schemas.microsoft.com/office/drawing/2014/main" id="{14222B10-DDDE-E72D-013B-D8446EA123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8138"/>
          <a:stretch/>
        </p:blipFill>
        <p:spPr>
          <a:xfrm>
            <a:off x="6172200" y="1692179"/>
            <a:ext cx="5562600" cy="49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1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AE00-5171-408A-AD71-FAC1FF2D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C30224-431C-8F3F-FA36-0E07D9755FD7}"/>
              </a:ext>
            </a:extLst>
          </p:cNvPr>
          <p:cNvSpPr/>
          <p:nvPr/>
        </p:nvSpPr>
        <p:spPr>
          <a:xfrm>
            <a:off x="0" y="-36616"/>
            <a:ext cx="6096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CA163-CA63-3D19-3EB3-80C8729203EA}"/>
              </a:ext>
            </a:extLst>
          </p:cNvPr>
          <p:cNvSpPr txBox="1"/>
          <p:nvPr/>
        </p:nvSpPr>
        <p:spPr>
          <a:xfrm>
            <a:off x="633977" y="677057"/>
            <a:ext cx="439178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200" b="1">
                <a:solidFill>
                  <a:srgbClr val="D73F09"/>
                </a:solidFill>
                <a:latin typeface="Stratum2 Bold" panose="020B0506030000020004" pitchFamily="34" charset="77"/>
              </a:rPr>
              <a:t>A Note on Access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DBE8E9-5D5C-4EC1-391E-4F6AF843E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77" y="4633037"/>
            <a:ext cx="4828045" cy="22249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9FD2D2-6698-1D13-4195-A0315D402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1035" y="344016"/>
            <a:ext cx="152400" cy="15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192109-58F1-0E14-BBFB-42A3061123C8}"/>
              </a:ext>
            </a:extLst>
          </p:cNvPr>
          <p:cNvSpPr txBox="1"/>
          <p:nvPr/>
        </p:nvSpPr>
        <p:spPr>
          <a:xfrm>
            <a:off x="457200" y="304800"/>
            <a:ext cx="1234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Kievit Offc" panose="020B0504030101020102" pitchFamily="34" charset="77"/>
              </a:rPr>
              <a:t>POWERED BY OSU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A64A4-E51F-0415-1AAC-BC8367DDE3FE}"/>
              </a:ext>
            </a:extLst>
          </p:cNvPr>
          <p:cNvSpPr txBox="1"/>
          <p:nvPr/>
        </p:nvSpPr>
        <p:spPr>
          <a:xfrm>
            <a:off x="6467503" y="677057"/>
            <a:ext cx="5724497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new report is a classified as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STU3.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STU2: Unrestricted aggregate data for internal use (e.g. number of students in the Business Administration major).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STU3: Sensitive individual data (e.g. student class enrollment, budget details) often protected by FERPA, HEA and other regulations.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 of you that do not have STU3 access as part of your roles will be granted a temporary (1 year) override to access this report. </a:t>
            </a:r>
          </a:p>
          <a:p>
            <a:pPr algn="l">
              <a:spcAft>
                <a:spcPts val="600"/>
              </a:spcAft>
            </a:pPr>
            <a:endParaRPr lang="en-US" b="0" i="0">
              <a:solidFill>
                <a:srgbClr val="404040"/>
              </a:solidFill>
              <a:effectLst/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721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BE701-5D39-9168-0550-F19E8761A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EA73A3-55A2-1642-3036-AF746C0BA16F}"/>
              </a:ext>
            </a:extLst>
          </p:cNvPr>
          <p:cNvGrpSpPr/>
          <p:nvPr/>
        </p:nvGrpSpPr>
        <p:grpSpPr>
          <a:xfrm>
            <a:off x="0" y="0"/>
            <a:ext cx="12195306" cy="6858000"/>
            <a:chOff x="0" y="0"/>
            <a:chExt cx="12195306" cy="6858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A194B2-50D5-F7C5-E3E6-EA0C943F8B0D}"/>
                </a:ext>
              </a:extLst>
            </p:cNvPr>
            <p:cNvSpPr/>
            <p:nvPr/>
          </p:nvSpPr>
          <p:spPr>
            <a:xfrm>
              <a:off x="0" y="0"/>
              <a:ext cx="1336806" cy="6858000"/>
            </a:xfrm>
            <a:prstGeom prst="rect">
              <a:avLst/>
            </a:prstGeom>
            <a:grpFill/>
            <a:ln>
              <a:solidFill>
                <a:srgbClr val="E8E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A2F5B9-7EEC-25EE-35E6-20AE71606092}"/>
                </a:ext>
              </a:extLst>
            </p:cNvPr>
            <p:cNvSpPr/>
            <p:nvPr/>
          </p:nvSpPr>
          <p:spPr>
            <a:xfrm>
              <a:off x="10858500" y="0"/>
              <a:ext cx="1336806" cy="6858000"/>
            </a:xfrm>
            <a:prstGeom prst="rect">
              <a:avLst/>
            </a:prstGeom>
            <a:grpFill/>
            <a:ln>
              <a:solidFill>
                <a:srgbClr val="E8E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45D805-C6BB-62D5-CF1A-377D8C87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62" y="1229172"/>
            <a:ext cx="8693729" cy="1505048"/>
          </a:xfrm>
          <a:prstGeom prst="rect">
            <a:avLst/>
          </a:prstGeom>
        </p:spPr>
      </p:pic>
      <p:pic>
        <p:nvPicPr>
          <p:cNvPr id="5" name="Picture 4" descr="A computer screen shot of a computer program&#10;&#10;AI-generated content may be incorrect.">
            <a:extLst>
              <a:ext uri="{FF2B5EF4-FFF2-40B4-BE49-F238E27FC236}">
                <a16:creationId xmlns:a16="http://schemas.microsoft.com/office/drawing/2014/main" id="{0D924EAF-4A68-6DC5-DD81-F66D77E0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" r="77" b="10614"/>
          <a:stretch>
            <a:fillRect/>
          </a:stretch>
        </p:blipFill>
        <p:spPr>
          <a:xfrm>
            <a:off x="1749905" y="3430514"/>
            <a:ext cx="8688770" cy="22441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FFCB7F-A2AD-3808-E037-8AFD5EC13BF8}"/>
              </a:ext>
            </a:extLst>
          </p:cNvPr>
          <p:cNvGrpSpPr/>
          <p:nvPr/>
        </p:nvGrpSpPr>
        <p:grpSpPr>
          <a:xfrm>
            <a:off x="191109" y="131269"/>
            <a:ext cx="1143000" cy="230832"/>
            <a:chOff x="2688775" y="3165158"/>
            <a:chExt cx="1143000" cy="230832"/>
          </a:xfrm>
        </p:grpSpPr>
        <p:pic>
          <p:nvPicPr>
            <p:cNvPr id="9" name="Graphic 74">
              <a:extLst>
                <a:ext uri="{FF2B5EF4-FFF2-40B4-BE49-F238E27FC236}">
                  <a16:creationId xmlns:a16="http://schemas.microsoft.com/office/drawing/2014/main" id="{4D10F700-E881-22F6-3F6A-108FD6D0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8775" y="3204374"/>
              <a:ext cx="114300" cy="152400"/>
            </a:xfrm>
            <a:prstGeom prst="rect">
              <a:avLst/>
            </a:prstGeom>
          </p:spPr>
        </p:pic>
        <p:sp>
          <p:nvSpPr>
            <p:cNvPr id="10" name="TextBox 77">
              <a:extLst>
                <a:ext uri="{FF2B5EF4-FFF2-40B4-BE49-F238E27FC236}">
                  <a16:creationId xmlns:a16="http://schemas.microsoft.com/office/drawing/2014/main" id="{E8BC38FD-4A81-A50C-64F9-C7803D8772F0}"/>
                </a:ext>
              </a:extLst>
            </p:cNvPr>
            <p:cNvSpPr txBox="1"/>
            <p:nvPr/>
          </p:nvSpPr>
          <p:spPr>
            <a:xfrm>
              <a:off x="2764975" y="3165158"/>
              <a:ext cx="1066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Kievit Offc" panose="020B0504030101020102" pitchFamily="34" charset="77"/>
                </a:rPr>
                <a:t>POWERED BY UIT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0B3B6C-092E-BC8D-7668-66A2B7C3DA90}"/>
              </a:ext>
            </a:extLst>
          </p:cNvPr>
          <p:cNvSpPr txBox="1"/>
          <p:nvPr/>
        </p:nvSpPr>
        <p:spPr>
          <a:xfrm>
            <a:off x="3425817" y="360799"/>
            <a:ext cx="5335141" cy="627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200" b="1">
                <a:solidFill>
                  <a:srgbClr val="D73F09"/>
                </a:solidFill>
                <a:latin typeface="Stratum2 Bold"/>
              </a:rPr>
              <a:t>Running the Report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9E586-D348-CE14-721E-C25BE1D4E425}"/>
              </a:ext>
            </a:extLst>
          </p:cNvPr>
          <p:cNvSpPr/>
          <p:nvPr/>
        </p:nvSpPr>
        <p:spPr>
          <a:xfrm>
            <a:off x="1755912" y="2120347"/>
            <a:ext cx="3014869" cy="231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2645F-9B00-3BB7-1471-C581DFD7DDCF}"/>
              </a:ext>
            </a:extLst>
          </p:cNvPr>
          <p:cNvSpPr/>
          <p:nvPr/>
        </p:nvSpPr>
        <p:spPr>
          <a:xfrm>
            <a:off x="5046366" y="1462257"/>
            <a:ext cx="3014869" cy="662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0358A-CDAD-510D-FE9A-85F1CCFB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285E8D-4E76-08CD-F744-D32DB8BBFCF1}"/>
              </a:ext>
            </a:extLst>
          </p:cNvPr>
          <p:cNvGrpSpPr/>
          <p:nvPr/>
        </p:nvGrpSpPr>
        <p:grpSpPr>
          <a:xfrm>
            <a:off x="0" y="0"/>
            <a:ext cx="12195306" cy="6858000"/>
            <a:chOff x="0" y="0"/>
            <a:chExt cx="12195306" cy="6858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845476-A7CD-FD74-BAC0-6B246BFB5708}"/>
                </a:ext>
              </a:extLst>
            </p:cNvPr>
            <p:cNvSpPr/>
            <p:nvPr/>
          </p:nvSpPr>
          <p:spPr>
            <a:xfrm>
              <a:off x="0" y="0"/>
              <a:ext cx="1336806" cy="6858000"/>
            </a:xfrm>
            <a:prstGeom prst="rect">
              <a:avLst/>
            </a:prstGeom>
            <a:grpFill/>
            <a:ln>
              <a:solidFill>
                <a:srgbClr val="E8E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F6197B-DFA7-FA37-CACC-D0B5168ED7B6}"/>
                </a:ext>
              </a:extLst>
            </p:cNvPr>
            <p:cNvSpPr/>
            <p:nvPr/>
          </p:nvSpPr>
          <p:spPr>
            <a:xfrm>
              <a:off x="10858500" y="0"/>
              <a:ext cx="1336806" cy="6858000"/>
            </a:xfrm>
            <a:prstGeom prst="rect">
              <a:avLst/>
            </a:prstGeom>
            <a:grpFill/>
            <a:ln>
              <a:solidFill>
                <a:srgbClr val="E8E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B3CF15-4FE9-BAB8-645D-13B5840DE15E}"/>
              </a:ext>
            </a:extLst>
          </p:cNvPr>
          <p:cNvGrpSpPr/>
          <p:nvPr/>
        </p:nvGrpSpPr>
        <p:grpSpPr>
          <a:xfrm>
            <a:off x="191109" y="131269"/>
            <a:ext cx="1143000" cy="230832"/>
            <a:chOff x="2688775" y="3165158"/>
            <a:chExt cx="1143000" cy="230832"/>
          </a:xfrm>
        </p:grpSpPr>
        <p:pic>
          <p:nvPicPr>
            <p:cNvPr id="9" name="Graphic 74">
              <a:extLst>
                <a:ext uri="{FF2B5EF4-FFF2-40B4-BE49-F238E27FC236}">
                  <a16:creationId xmlns:a16="http://schemas.microsoft.com/office/drawing/2014/main" id="{17D47E04-977B-3320-6ECC-67FA3B350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88775" y="3204374"/>
              <a:ext cx="114300" cy="152400"/>
            </a:xfrm>
            <a:prstGeom prst="rect">
              <a:avLst/>
            </a:prstGeom>
          </p:spPr>
        </p:pic>
        <p:sp>
          <p:nvSpPr>
            <p:cNvPr id="10" name="TextBox 77">
              <a:extLst>
                <a:ext uri="{FF2B5EF4-FFF2-40B4-BE49-F238E27FC236}">
                  <a16:creationId xmlns:a16="http://schemas.microsoft.com/office/drawing/2014/main" id="{98D72953-4F0D-14CC-5826-80336138C48A}"/>
                </a:ext>
              </a:extLst>
            </p:cNvPr>
            <p:cNvSpPr txBox="1"/>
            <p:nvPr/>
          </p:nvSpPr>
          <p:spPr>
            <a:xfrm>
              <a:off x="2764975" y="3165158"/>
              <a:ext cx="1066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Kievit Offc" panose="020B0504030101020102" pitchFamily="34" charset="77"/>
                </a:rPr>
                <a:t>POWERED BY UIT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E0717A-9FEA-6C32-D630-5A07D995D81F}"/>
              </a:ext>
            </a:extLst>
          </p:cNvPr>
          <p:cNvSpPr txBox="1"/>
          <p:nvPr/>
        </p:nvSpPr>
        <p:spPr>
          <a:xfrm>
            <a:off x="3425817" y="360799"/>
            <a:ext cx="5335141" cy="627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200" b="1">
                <a:solidFill>
                  <a:srgbClr val="D73F09"/>
                </a:solidFill>
                <a:latin typeface="Stratum2 Bold"/>
              </a:rPr>
              <a:t>Exporting Results</a:t>
            </a:r>
            <a:endParaRPr lang="en-US"/>
          </a:p>
        </p:txBody>
      </p:sp>
      <p:pic>
        <p:nvPicPr>
          <p:cNvPr id="14" name="Picture 13" descr="A computer screen shot of a computer program&#10;&#10;AI-generated content may be incorrect.">
            <a:extLst>
              <a:ext uri="{FF2B5EF4-FFF2-40B4-BE49-F238E27FC236}">
                <a16:creationId xmlns:a16="http://schemas.microsoft.com/office/drawing/2014/main" id="{820A47A7-0EC8-0CB4-480D-4BC4A5173C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95" b="10197"/>
          <a:stretch>
            <a:fillRect/>
          </a:stretch>
        </p:blipFill>
        <p:spPr>
          <a:xfrm>
            <a:off x="1751610" y="1307800"/>
            <a:ext cx="8706966" cy="22545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028A0-22B4-4446-345C-E1A71B73559D}"/>
              </a:ext>
            </a:extLst>
          </p:cNvPr>
          <p:cNvSpPr/>
          <p:nvPr/>
        </p:nvSpPr>
        <p:spPr>
          <a:xfrm>
            <a:off x="5996392" y="1308866"/>
            <a:ext cx="347870" cy="246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EBFCAA-A331-D675-345A-813D124227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471" r="24258" b="147"/>
          <a:stretch>
            <a:fillRect/>
          </a:stretch>
        </p:blipFill>
        <p:spPr>
          <a:xfrm>
            <a:off x="4284625" y="4081557"/>
            <a:ext cx="3634254" cy="23642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FDADFE-EF30-5111-B895-3FC5FDB50547}"/>
              </a:ext>
            </a:extLst>
          </p:cNvPr>
          <p:cNvSpPr/>
          <p:nvPr/>
        </p:nvSpPr>
        <p:spPr>
          <a:xfrm>
            <a:off x="4615266" y="4809303"/>
            <a:ext cx="2562431" cy="734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47C2B-D861-D3F8-665D-997BF981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F3A418-CE98-FB7F-34B9-2879D183677E}"/>
              </a:ext>
            </a:extLst>
          </p:cNvPr>
          <p:cNvGrpSpPr/>
          <p:nvPr/>
        </p:nvGrpSpPr>
        <p:grpSpPr>
          <a:xfrm>
            <a:off x="0" y="0"/>
            <a:ext cx="12195306" cy="6858000"/>
            <a:chOff x="0" y="0"/>
            <a:chExt cx="12195306" cy="6858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1A54DA-09C2-09D8-505C-668A73108A32}"/>
                </a:ext>
              </a:extLst>
            </p:cNvPr>
            <p:cNvSpPr/>
            <p:nvPr/>
          </p:nvSpPr>
          <p:spPr>
            <a:xfrm>
              <a:off x="0" y="0"/>
              <a:ext cx="1336806" cy="6858000"/>
            </a:xfrm>
            <a:prstGeom prst="rect">
              <a:avLst/>
            </a:prstGeom>
            <a:grpFill/>
            <a:ln>
              <a:solidFill>
                <a:srgbClr val="E8E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67FF27-EE7B-A917-2B7E-2BF7FA8BA451}"/>
                </a:ext>
              </a:extLst>
            </p:cNvPr>
            <p:cNvSpPr/>
            <p:nvPr/>
          </p:nvSpPr>
          <p:spPr>
            <a:xfrm>
              <a:off x="10858500" y="0"/>
              <a:ext cx="1336806" cy="6858000"/>
            </a:xfrm>
            <a:prstGeom prst="rect">
              <a:avLst/>
            </a:prstGeom>
            <a:grpFill/>
            <a:ln>
              <a:solidFill>
                <a:srgbClr val="E8E9E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2FB052-4034-C67E-0664-F84E5CD18DC5}"/>
              </a:ext>
            </a:extLst>
          </p:cNvPr>
          <p:cNvGrpSpPr/>
          <p:nvPr/>
        </p:nvGrpSpPr>
        <p:grpSpPr>
          <a:xfrm>
            <a:off x="191109" y="131269"/>
            <a:ext cx="1143000" cy="230832"/>
            <a:chOff x="2688775" y="3165158"/>
            <a:chExt cx="1143000" cy="230832"/>
          </a:xfrm>
        </p:grpSpPr>
        <p:pic>
          <p:nvPicPr>
            <p:cNvPr id="9" name="Graphic 74">
              <a:extLst>
                <a:ext uri="{FF2B5EF4-FFF2-40B4-BE49-F238E27FC236}">
                  <a16:creationId xmlns:a16="http://schemas.microsoft.com/office/drawing/2014/main" id="{5A8DB875-D417-0F0B-B81C-64282FA0E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88775" y="3204374"/>
              <a:ext cx="114300" cy="152400"/>
            </a:xfrm>
            <a:prstGeom prst="rect">
              <a:avLst/>
            </a:prstGeom>
          </p:spPr>
        </p:pic>
        <p:sp>
          <p:nvSpPr>
            <p:cNvPr id="10" name="TextBox 77">
              <a:extLst>
                <a:ext uri="{FF2B5EF4-FFF2-40B4-BE49-F238E27FC236}">
                  <a16:creationId xmlns:a16="http://schemas.microsoft.com/office/drawing/2014/main" id="{466998CF-447D-7F92-F8CF-273E13DAE184}"/>
                </a:ext>
              </a:extLst>
            </p:cNvPr>
            <p:cNvSpPr txBox="1"/>
            <p:nvPr/>
          </p:nvSpPr>
          <p:spPr>
            <a:xfrm>
              <a:off x="2764975" y="3165158"/>
              <a:ext cx="1066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Kievit Offc" panose="020B0504030101020102" pitchFamily="34" charset="77"/>
                </a:rPr>
                <a:t>POWERED BY UIT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2FFE2AC-31E9-B299-5860-2FE89B9F5772}"/>
              </a:ext>
            </a:extLst>
          </p:cNvPr>
          <p:cNvSpPr txBox="1"/>
          <p:nvPr/>
        </p:nvSpPr>
        <p:spPr>
          <a:xfrm>
            <a:off x="3425817" y="360799"/>
            <a:ext cx="5335141" cy="627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200" b="1">
                <a:solidFill>
                  <a:srgbClr val="D73F09"/>
                </a:solidFill>
                <a:latin typeface="Stratum2 Bold"/>
              </a:rPr>
              <a:t>Exporting Results</a:t>
            </a: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542E02-0C55-A9DF-C60B-F0E167A1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25" y="990847"/>
            <a:ext cx="6229474" cy="5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6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AB3C7B02-EBAD-99CC-9333-3844972B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717" r="-3511" b="49846"/>
          <a:stretch/>
        </p:blipFill>
        <p:spPr>
          <a:xfrm rot="10800000">
            <a:off x="10813415" y="0"/>
            <a:ext cx="1420707" cy="18853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197D6C-47EE-3ACE-9631-29628C570A2D}"/>
              </a:ext>
            </a:extLst>
          </p:cNvPr>
          <p:cNvSpPr txBox="1"/>
          <p:nvPr/>
        </p:nvSpPr>
        <p:spPr>
          <a:xfrm>
            <a:off x="462516" y="1080977"/>
            <a:ext cx="6248400" cy="641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D73F09"/>
                </a:solidFill>
                <a:latin typeface="Stratum2 Bold"/>
              </a:rPr>
              <a:t>UIT is Here to Help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7FCCBF-C8D4-29DA-67BF-5A32BBA2293C}"/>
              </a:ext>
            </a:extLst>
          </p:cNvPr>
          <p:cNvSpPr txBox="1"/>
          <p:nvPr/>
        </p:nvSpPr>
        <p:spPr>
          <a:xfrm>
            <a:off x="462516" y="2095724"/>
            <a:ext cx="6248400" cy="23951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Data Lab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Thursdays 11:00 -12 via Zoom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Drop-in time for help with this dashboard or other data questions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04040"/>
                </a:solidFill>
                <a:latin typeface="Segoe U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Lab</a:t>
            </a:r>
            <a:endParaRPr lang="en-US" sz="1400">
              <a:solidFill>
                <a:srgbClr val="404040"/>
              </a:solidFill>
              <a:latin typeface="Segoe UI"/>
              <a:cs typeface="Segoe U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404040"/>
                </a:solidFill>
                <a:latin typeface="Segoe UI"/>
                <a:cs typeface="Segoe UI"/>
              </a:rPr>
              <a:t>Employee Service Portal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04040"/>
                </a:solidFill>
                <a:latin typeface="Segoe UI"/>
                <a:cs typeface="Segoe UI"/>
              </a:rPr>
              <a:t>Use for issues with access, broken reports, unexpected results, or data discrepancies.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404040"/>
                </a:solidFill>
                <a:latin typeface="Segoe UI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- I Need Something - Employee Service Portal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rgbClr val="404040"/>
              </a:solidFill>
              <a:latin typeface="Segoe UI"/>
              <a:cs typeface="Segoe U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5D4EE7-4180-CF5D-BABD-013051C1B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-3511" b="49846"/>
          <a:stretch/>
        </p:blipFill>
        <p:spPr>
          <a:xfrm rot="10800000">
            <a:off x="7352453" y="0"/>
            <a:ext cx="3891070" cy="188534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03EAFF-807C-B8A3-26F2-22953505F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2800" y="692703"/>
            <a:ext cx="5202910" cy="5960616"/>
          </a:xfrm>
          <a:prstGeom prst="rect">
            <a:avLst/>
          </a:prstGeom>
        </p:spPr>
      </p:pic>
      <p:pic>
        <p:nvPicPr>
          <p:cNvPr id="2" name="Picture 1" descr="A screenshot of a support ticket with two fields that have drop-down menus: &quot;Service&quot; and &quot;IT Group&quot;. Under &quot;Service&quot;, &quot;Other (will ask for IT department)&quot; is the option selected, and under &quot;IT Group&quot;, &quot;UIT Data Team&quot; is the option that is selected. ">
            <a:extLst>
              <a:ext uri="{FF2B5EF4-FFF2-40B4-BE49-F238E27FC236}">
                <a16:creationId xmlns:a16="http://schemas.microsoft.com/office/drawing/2014/main" id="{E63C949D-985E-F626-30D8-E41FCF4E46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638" y="4345534"/>
            <a:ext cx="4620268" cy="18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7FC7916E09A419DAB5EF247DA974C" ma:contentTypeVersion="13" ma:contentTypeDescription="Create a new document." ma:contentTypeScope="" ma:versionID="1de5e84ad97f0ac8c945645117a8762e">
  <xsd:schema xmlns:xsd="http://www.w3.org/2001/XMLSchema" xmlns:xs="http://www.w3.org/2001/XMLSchema" xmlns:p="http://schemas.microsoft.com/office/2006/metadata/properties" xmlns:ns2="dacf78e3-fbd1-45df-8924-9d38f1e5ef3e" xmlns:ns3="6d8b1c83-4736-4d9f-a689-b36bac08e658" targetNamespace="http://schemas.microsoft.com/office/2006/metadata/properties" ma:root="true" ma:fieldsID="24e1ef6b93f691cce923d31ee07fcca3" ns2:_="" ns3:_="">
    <xsd:import namespace="dacf78e3-fbd1-45df-8924-9d38f1e5ef3e"/>
    <xsd:import namespace="6d8b1c83-4736-4d9f-a689-b36bac08e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f78e3-fbd1-45df-8924-9d38f1e5e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2777389-5812-4b7a-9ab1-3d72f2098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b1c83-4736-4d9f-a689-b36bac08e6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03d418-6cf7-44fb-9aef-6a21f53cc329}" ma:internalName="TaxCatchAll" ma:showField="CatchAllData" ma:web="6d8b1c83-4736-4d9f-a689-b36bac08e6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8b1c83-4736-4d9f-a689-b36bac08e658" xsi:nil="true"/>
    <lcf76f155ced4ddcb4097134ff3c332f xmlns="dacf78e3-fbd1-45df-8924-9d38f1e5ef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1B8F94-B1B5-4E89-8792-7425ACBC2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8D95C-F59A-4EB8-AAA8-8A0DADBBE0C2}">
  <ds:schemaRefs>
    <ds:schemaRef ds:uri="6d8b1c83-4736-4d9f-a689-b36bac08e658"/>
    <ds:schemaRef ds:uri="dacf78e3-fbd1-45df-8924-9d38f1e5ef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D89C97-B7C0-4E50-8764-981ED9EF9A0F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6d8b1c83-4736-4d9f-a689-b36bac08e658"/>
    <ds:schemaRef ds:uri="http://purl.org/dc/elements/1.1/"/>
    <ds:schemaRef ds:uri="http://schemas.openxmlformats.org/package/2006/metadata/core-properties"/>
    <ds:schemaRef ds:uri="dacf78e3-fbd1-45df-8924-9d38f1e5ef3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299</Words>
  <Application>Microsoft Macintosh PowerPoint</Application>
  <PresentationFormat>Widescreen</PresentationFormat>
  <Paragraphs>44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Kievit Offc</vt:lpstr>
      <vt:lpstr>Kievit Offc Medium</vt:lpstr>
      <vt:lpstr>Segoe UI</vt:lpstr>
      <vt:lpstr>Stratum2 Black</vt:lpstr>
      <vt:lpstr>Stratum2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Nagy Catz, Kristin</cp:lastModifiedBy>
  <cp:revision>5</cp:revision>
  <dcterms:created xsi:type="dcterms:W3CDTF">2026-03-02T17:54:30Z</dcterms:created>
  <dcterms:modified xsi:type="dcterms:W3CDTF">2026-03-04T17:24:06Z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0x0101009F17FC7916E09A419DAB5EF247DA974C</vt:lpwstr>
  </property>
  <property fmtid="{D5CDD505-2E9C-101B-9397-08002B2CF9AE}" pid="3" name="MediaServiceImageTags">
    <vt:lpwstr/>
  </property>
</Properties>
</file>