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84" r:id="rId3"/>
    <p:sldId id="311" r:id="rId4"/>
    <p:sldId id="312" r:id="rId5"/>
    <p:sldId id="328" r:id="rId6"/>
    <p:sldId id="325" r:id="rId7"/>
    <p:sldId id="335" r:id="rId8"/>
    <p:sldId id="336" r:id="rId9"/>
    <p:sldId id="299" r:id="rId10"/>
    <p:sldId id="326" r:id="rId11"/>
    <p:sldId id="332" r:id="rId12"/>
    <p:sldId id="329" r:id="rId13"/>
    <p:sldId id="330" r:id="rId14"/>
    <p:sldId id="296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  <a:srgbClr val="F8E8E7"/>
    <a:srgbClr val="F0C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2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172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8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2000" dirty="0">
                <a:solidFill>
                  <a:srgbClr val="DC4405"/>
                </a:solidFill>
                <a:latin typeface="+mj-lt"/>
              </a:rPr>
              <a:t>2025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Assessment Averages by Category</a:t>
            </a:r>
          </a:p>
        </c:rich>
      </c:tx>
      <c:layout>
        <c:manualLayout>
          <c:xMode val="edge"/>
          <c:yMode val="edge"/>
          <c:x val="6.1686522090872761E-2"/>
          <c:y val="5.7124573073553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396598116611417E-2"/>
          <c:y val="0.23611933188375128"/>
          <c:w val="0.92279125266098772"/>
          <c:h val="0.58727025709124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1739288111978541E-3"/>
                  <c:y val="-5.002090440552314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6A9-4754-8FDF-FF89D9FF604C}"/>
                </c:ext>
              </c:extLst>
            </c:dLbl>
            <c:dLbl>
              <c:idx val="2"/>
              <c:layout>
                <c:manualLayout>
                  <c:x val="-1.5434822027995201E-3"/>
                  <c:y val="-4.5851966019237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A9-4754-8FDF-FF89D9FF604C}"/>
                </c:ext>
              </c:extLst>
            </c:dLbl>
            <c:dLbl>
              <c:idx val="3"/>
              <c:layout>
                <c:manualLayout>
                  <c:x val="-3.086964405598927E-3"/>
                  <c:y val="-1.75073165419328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6A9-4754-8FDF-FF89D9FF604C}"/>
                </c:ext>
              </c:extLst>
            </c:dLbl>
            <c:dLbl>
              <c:idx val="4"/>
              <c:layout>
                <c:manualLayout>
                  <c:x val="-7.7174110139973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A9-4754-8FDF-FF89D9FF604C}"/>
                </c:ext>
              </c:extLst>
            </c:dLbl>
            <c:dLbl>
              <c:idx val="5"/>
              <c:layout>
                <c:manualLayout>
                  <c:x val="-3.086964405598927E-3"/>
                  <c:y val="-9.17039320384757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6A9-4754-8FDF-FF89D9FF604C}"/>
                </c:ext>
              </c:extLst>
            </c:dLbl>
            <c:dLbl>
              <c:idx val="6"/>
              <c:layout>
                <c:manualLayout>
                  <c:x val="-3.086964405598927E-3"/>
                  <c:y val="-9.170393203847577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A9-4754-8FDF-FF89D9FF604C}"/>
                </c:ext>
              </c:extLst>
            </c:dLbl>
            <c:dLbl>
              <c:idx val="8"/>
              <c:layout>
                <c:manualLayout>
                  <c:x val="-1.5434822027995767E-3"/>
                  <c:y val="-4.5851966019237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A9-4754-8FDF-FF89D9FF6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3.57</c:v>
                </c:pt>
                <c:pt idx="1">
                  <c:v>0</c:v>
                </c:pt>
                <c:pt idx="2">
                  <c:v>2.5099999999999998</c:v>
                </c:pt>
                <c:pt idx="3">
                  <c:v>0</c:v>
                </c:pt>
                <c:pt idx="4">
                  <c:v>2.4500000000000002</c:v>
                </c:pt>
                <c:pt idx="5">
                  <c:v>2.15</c:v>
                </c:pt>
                <c:pt idx="6">
                  <c:v>1.39</c:v>
                </c:pt>
                <c:pt idx="7">
                  <c:v>1.41</c:v>
                </c:pt>
                <c:pt idx="8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B8-4F1E-AADD-F7A9D81EF7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C440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48423415200458E-17"/>
                  <c:y val="-1.25052261013805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A9-4754-8FDF-FF89D9FF604C}"/>
                </c:ext>
              </c:extLst>
            </c:dLbl>
            <c:dLbl>
              <c:idx val="1"/>
              <c:layout>
                <c:manualLayout>
                  <c:x val="0"/>
                  <c:y val="-1.2505226101380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A9-4754-8FDF-FF89D9FF604C}"/>
                </c:ext>
              </c:extLst>
            </c:dLbl>
            <c:dLbl>
              <c:idx val="3"/>
              <c:layout>
                <c:manualLayout>
                  <c:x val="0"/>
                  <c:y val="-7.5031356608285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6A9-4754-8FDF-FF89D9FF604C}"/>
                </c:ext>
              </c:extLst>
            </c:dLbl>
            <c:dLbl>
              <c:idx val="5"/>
              <c:layout>
                <c:manualLayout>
                  <c:x val="0"/>
                  <c:y val="-1.7507316541932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A9-4754-8FDF-FF89D9FF604C}"/>
                </c:ext>
              </c:extLst>
            </c:dLbl>
            <c:dLbl>
              <c:idx val="7"/>
              <c:layout>
                <c:manualLayout>
                  <c:x val="-1.54348220279946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6A9-4754-8FDF-FF89D9FF604C}"/>
                </c:ext>
              </c:extLst>
            </c:dLbl>
            <c:dLbl>
              <c:idx val="8"/>
              <c:layout>
                <c:manualLayout>
                  <c:x val="-3.0869644055991534E-3"/>
                  <c:y val="-4.5851966019237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6A9-4754-8FDF-FF89D9FF6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 formatCode="0.00">
                  <c:v>3.7</c:v>
                </c:pt>
                <c:pt idx="1">
                  <c:v>0</c:v>
                </c:pt>
                <c:pt idx="2" formatCode="0.00">
                  <c:v>2.9</c:v>
                </c:pt>
                <c:pt idx="3">
                  <c:v>0</c:v>
                </c:pt>
                <c:pt idx="4">
                  <c:v>2.76</c:v>
                </c:pt>
                <c:pt idx="5">
                  <c:v>2.61</c:v>
                </c:pt>
                <c:pt idx="6">
                  <c:v>2.12</c:v>
                </c:pt>
                <c:pt idx="7">
                  <c:v>2.44</c:v>
                </c:pt>
                <c:pt idx="8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B8-4F1E-AADD-F7A9D81EF7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48423415200458E-17"/>
                  <c:y val="-3.2513587863589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A9-4754-8FDF-FF89D9FF604C}"/>
                </c:ext>
              </c:extLst>
            </c:dLbl>
            <c:dLbl>
              <c:idx val="2"/>
              <c:layout>
                <c:manualLayout>
                  <c:x val="-6.1739288111978541E-3"/>
                  <c:y val="-4.5851966019237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6A9-4754-8FDF-FF89D9FF604C}"/>
                </c:ext>
              </c:extLst>
            </c:dLbl>
            <c:dLbl>
              <c:idx val="4"/>
              <c:layout>
                <c:manualLayout>
                  <c:x val="0"/>
                  <c:y val="-2.2509406982485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A9-4754-8FDF-FF89D9FF604C}"/>
                </c:ext>
              </c:extLst>
            </c:dLbl>
            <c:dLbl>
              <c:idx val="5"/>
              <c:layout>
                <c:manualLayout>
                  <c:x val="0"/>
                  <c:y val="-3.7515678304141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A9-4754-8FDF-FF89D9FF604C}"/>
                </c:ext>
              </c:extLst>
            </c:dLbl>
            <c:dLbl>
              <c:idx val="8"/>
              <c:layout>
                <c:manualLayout>
                  <c:x val="-2.2637477464320733E-16"/>
                  <c:y val="-1.50062713216566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6A9-4754-8FDF-FF89D9FF6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3.7</c:v>
                </c:pt>
                <c:pt idx="1">
                  <c:v>3.6</c:v>
                </c:pt>
                <c:pt idx="2" formatCode="General">
                  <c:v>3.39</c:v>
                </c:pt>
                <c:pt idx="3" formatCode="General">
                  <c:v>2.52</c:v>
                </c:pt>
                <c:pt idx="4" formatCode="General">
                  <c:v>2.86</c:v>
                </c:pt>
                <c:pt idx="5" formatCode="General">
                  <c:v>2.63</c:v>
                </c:pt>
                <c:pt idx="6" formatCode="General">
                  <c:v>2.52</c:v>
                </c:pt>
                <c:pt idx="7" formatCode="General">
                  <c:v>2.95</c:v>
                </c:pt>
                <c:pt idx="8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9-4754-8FDF-FF89D9FF60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8296846830400916E-17"/>
                  <c:y val="-2.5010452202761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A9-4754-8FDF-FF89D9FF604C}"/>
                </c:ext>
              </c:extLst>
            </c:dLbl>
            <c:dLbl>
              <c:idx val="6"/>
              <c:layout>
                <c:manualLayout>
                  <c:x val="-1.1318738732160367E-16"/>
                  <c:y val="-2.7511497423037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A9-4754-8FDF-FF89D9FF604C}"/>
                </c:ext>
              </c:extLst>
            </c:dLbl>
            <c:dLbl>
              <c:idx val="7"/>
              <c:layout>
                <c:manualLayout>
                  <c:x val="0"/>
                  <c:y val="-2.7511497423037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A9-4754-8FDF-FF89D9FF604C}"/>
                </c:ext>
              </c:extLst>
            </c:dLbl>
            <c:dLbl>
              <c:idx val="8"/>
              <c:layout>
                <c:manualLayout>
                  <c:x val="-2.2637477464320733E-16"/>
                  <c:y val="2.50104522027611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6A9-4754-8FDF-FF89D9FF6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3.69</c:v>
                </c:pt>
                <c:pt idx="1">
                  <c:v>3.63</c:v>
                </c:pt>
                <c:pt idx="2">
                  <c:v>3.58</c:v>
                </c:pt>
                <c:pt idx="3">
                  <c:v>3.01</c:v>
                </c:pt>
                <c:pt idx="4" formatCode="0.00">
                  <c:v>3.2</c:v>
                </c:pt>
                <c:pt idx="5">
                  <c:v>2.54</c:v>
                </c:pt>
                <c:pt idx="6">
                  <c:v>2.59</c:v>
                </c:pt>
                <c:pt idx="7">
                  <c:v>2.96</c:v>
                </c:pt>
                <c:pt idx="8">
                  <c:v>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9-4754-8FDF-FF89D9FF6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05050320"/>
        <c:axId val="1297122064"/>
      </c:barChart>
      <c:catAx>
        <c:axId val="1305050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>
                    <a:solidFill>
                      <a:schemeClr val="tx1"/>
                    </a:solidFill>
                  </a:rPr>
                  <a:t>Assessment 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297122064"/>
        <c:crosses val="autoZero"/>
        <c:auto val="1"/>
        <c:lblAlgn val="ctr"/>
        <c:lblOffset val="100"/>
        <c:noMultiLvlLbl val="0"/>
      </c:catAx>
      <c:valAx>
        <c:axId val="1297122064"/>
        <c:scaling>
          <c:orientation val="minMax"/>
          <c:max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>
                    <a:solidFill>
                      <a:schemeClr val="tx1"/>
                    </a:solidFill>
                  </a:rPr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05050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9324008270149"/>
          <c:y val="0.94686392431914113"/>
          <c:w val="0.27715410563835263"/>
          <c:h val="5.1181231841574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Averages</a:t>
            </a:r>
            <a:r>
              <a:rPr lang="en-US" b="1" baseline="0" dirty="0">
                <a:solidFill>
                  <a:schemeClr val="tx1"/>
                </a:solidFill>
                <a:latin typeface="+mj-lt"/>
              </a:rPr>
              <a:t> Spanning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DC4405"/>
                </a:solidFill>
                <a:latin typeface="+mj-lt"/>
              </a:rPr>
              <a:t>2021-2025</a:t>
            </a:r>
          </a:p>
        </c:rich>
      </c:tx>
      <c:layout>
        <c:manualLayout>
          <c:xMode val="edge"/>
          <c:yMode val="edge"/>
          <c:x val="0.31330320312765109"/>
          <c:y val="7.010743059027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548838478403205E-2"/>
          <c:y val="0.25429533240715468"/>
          <c:w val="0.89963897490037226"/>
          <c:h val="0.55091825604444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434822027994635E-3"/>
                  <c:y val="-4.76032609776949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23-4D8F-8C8E-C6042923A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Graduate Programs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A-4A62-9409-7148E1D928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C440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34822027994635E-3"/>
                  <c:y val="-4.76032609776949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3-4D8F-8C8E-C6042923A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Graduate Programs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A-4A62-9409-7148E1D928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Graduate Programs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A-44B9-80A6-D56A6CD452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All Graduate Programs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8-4980-87CA-06B14D30B0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305050320"/>
        <c:axId val="1297122064"/>
      </c:barChart>
      <c:catAx>
        <c:axId val="130505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122064"/>
        <c:crosses val="autoZero"/>
        <c:auto val="1"/>
        <c:lblAlgn val="ctr"/>
        <c:lblOffset val="100"/>
        <c:noMultiLvlLbl val="0"/>
      </c:catAx>
      <c:valAx>
        <c:axId val="1297122064"/>
        <c:scaling>
          <c:orientation val="minMax"/>
          <c:max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/>
                  <a:t>Score</a:t>
                </a:r>
              </a:p>
            </c:rich>
          </c:tx>
          <c:layout>
            <c:manualLayout>
              <c:xMode val="edge"/>
              <c:yMode val="edge"/>
              <c:x val="2.0740997852736727E-3"/>
              <c:y val="0.43505105738729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050503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40702379198818495"/>
          <c:y val="0.88843411404264694"/>
          <c:w val="0.2616280115525389"/>
          <c:h val="7.1433317692567985E-2"/>
        </c:manualLayout>
      </c:layout>
      <c:overlay val="1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56364153006262E-2"/>
          <c:y val="0.10267224074514335"/>
          <c:w val="0.90400662455585779"/>
          <c:h val="0.6294630156393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Assessment outcomes and benchmarks are consistent across multiple campuses/modalities</c:v>
                </c:pt>
                <c:pt idx="1">
                  <c:v>Assessment data tracking and reporting across locations/modalities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3.76</c:v>
                </c:pt>
                <c:pt idx="1">
                  <c:v>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D-4DF5-B505-9DD0B2ACB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C4405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Assessment outcomes and benchmarks are consistent across multiple campuses/modalities</c:v>
                </c:pt>
                <c:pt idx="1">
                  <c:v>Assessment data tracking and reporting across locations/modalities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3.82</c:v>
                </c:pt>
                <c:pt idx="1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2D-4DF5-B505-9DD0B2ACB3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Sheet1!$D$2:$D$3</c:f>
              <c:numCache>
                <c:formatCode>0.00</c:formatCode>
                <c:ptCount val="2"/>
                <c:pt idx="0" formatCode="General">
                  <c:v>3.88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C-47DE-8C93-9980902F55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9"/>
        <c:axId val="1133652447"/>
        <c:axId val="1527505056"/>
      </c:barChart>
      <c:catAx>
        <c:axId val="11336524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/>
                  <a:t>Assessment 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505056"/>
        <c:crosses val="autoZero"/>
        <c:auto val="1"/>
        <c:lblAlgn val="ctr"/>
        <c:lblOffset val="100"/>
        <c:noMultiLvlLbl val="0"/>
      </c:catAx>
      <c:valAx>
        <c:axId val="1527505056"/>
        <c:scaling>
          <c:orientation val="minMax"/>
          <c:max val="4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0" dirty="0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336524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126778169454244"/>
          <c:y val="0.90896169261909499"/>
          <c:w val="0.37404764387402367"/>
          <c:h val="8.823744762723070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1665E-8E8E-CD46-BDAB-7B39B3612E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9AA0-DC88-6D40-8682-160ECDE1C5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12BC-EC0E-6446-A774-DE9589606F67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9A54F-F223-C047-8C29-75C2D0917B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C03E6-2154-F44D-8AD5-7CE26A0BFC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4A11-0E5F-3B47-AF47-054059848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66A8-84A3-4029-AEE0-ABE9D0522317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FE3D-A77A-45B8-8A34-524A2599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01FE-D3B9-4D00-974A-12A3EF581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7DFA7-4A33-7902-4C1A-288CFC4A4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BA632-5A9D-3C6A-1143-454BD5655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A8C46-D79B-E325-252B-642AC91E8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CE05D-539C-AFD8-A3CC-B786B0DD6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A01FE-D3B9-4D00-974A-12A3EF581E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6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7696199" y="0"/>
            <a:ext cx="4572002" cy="6858000"/>
            <a:chOff x="0" y="0"/>
            <a:chExt cx="4572002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53" r="49988"/>
            <a:stretch/>
          </p:blipFill>
          <p:spPr>
            <a:xfrm>
              <a:off x="0" y="6031832"/>
              <a:ext cx="4572001" cy="826168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7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122363"/>
            <a:ext cx="7716253" cy="2387600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7716253" cy="165576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Oregon State University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60" y="4741558"/>
            <a:ext cx="1165484" cy="12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3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9"/>
          <a:stretch/>
        </p:blipFill>
        <p:spPr>
          <a:xfrm>
            <a:off x="-431" y="10633"/>
            <a:ext cx="12192431" cy="684736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0"/>
            <a:ext cx="12189806" cy="2923082"/>
            <a:chOff x="0" y="0"/>
            <a:chExt cx="9141806" cy="2923082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77"/>
            <a:stretch>
              <a:fillRect/>
            </a:stretch>
          </p:blipFill>
          <p:spPr>
            <a:xfrm>
              <a:off x="0" y="0"/>
              <a:ext cx="9141806" cy="2923082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955"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183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1656238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955"/>
          <a:stretch/>
        </p:blipFill>
        <p:spPr>
          <a:xfrm>
            <a:off x="9135291" y="1671262"/>
            <a:ext cx="3049621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309" y="3189027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7945" y="3663821"/>
            <a:ext cx="3226565" cy="2898775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4482354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23747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3839" y="3180590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2354" y="366308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8339863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8481256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5642" y="3189397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5278" y="3664191"/>
            <a:ext cx="3226565" cy="2898775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595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813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0597" y="2016343"/>
            <a:ext cx="3218050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20233" y="2491137"/>
            <a:ext cx="3226565" cy="33564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486127" y="2007906"/>
            <a:ext cx="3191743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Header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84642" y="249039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357930" y="2016713"/>
            <a:ext cx="3218050" cy="344488"/>
          </a:xfr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357566" y="2491507"/>
            <a:ext cx="3226565" cy="33564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99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35291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620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4"/>
          <a:stretch>
            <a:fillRect/>
          </a:stretch>
        </p:blipFill>
        <p:spPr>
          <a:xfrm>
            <a:off x="0" y="6119076"/>
            <a:ext cx="9141806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89444" r="58838"/>
          <a:stretch/>
        </p:blipFill>
        <p:spPr>
          <a:xfrm>
            <a:off x="9145924" y="6134100"/>
            <a:ext cx="3060253" cy="723900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65125"/>
            <a:ext cx="10955382" cy="1291113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23480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64873" y="2084905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35" y="2962642"/>
            <a:ext cx="5078455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3" y="3437436"/>
            <a:ext cx="5078864" cy="2484900"/>
          </a:xfrm>
        </p:spPr>
        <p:txBody>
          <a:bodyPr>
            <a:no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507867" y="1943512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649260" y="2090348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508230" y="2962642"/>
            <a:ext cx="5065461" cy="34448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07867" y="3437436"/>
            <a:ext cx="5078864" cy="2484900"/>
          </a:xfrm>
        </p:spPr>
        <p:txBody>
          <a:bodyPr>
            <a:no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052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838" b="5"/>
          <a:stretch/>
        </p:blipFill>
        <p:spPr>
          <a:xfrm>
            <a:off x="9135291" y="-21265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0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1010766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F0F-2CBB-394C-8D28-1DF13077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14" y="2813879"/>
            <a:ext cx="7326313" cy="1263176"/>
          </a:xfrm>
        </p:spPr>
        <p:txBody>
          <a:bodyPr/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15804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722" b="5"/>
          <a:stretch/>
        </p:blipFill>
        <p:spPr>
          <a:xfrm>
            <a:off x="9145921" y="-21265"/>
            <a:ext cx="3070889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-3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998891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C989-1309-994B-B24D-52010CD7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549" y="2893321"/>
            <a:ext cx="7326314" cy="1104292"/>
          </a:xfrm>
        </p:spPr>
        <p:txBody>
          <a:bodyPr>
            <a:normAutofit/>
          </a:bodyPr>
          <a:lstStyle>
            <a:lvl1pPr>
              <a:defRPr sz="28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367783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01478-0708-F548-B1EB-39A1F968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/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/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405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138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1F63B3-6FE0-3D4F-9AB1-C16F9215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75092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683522"/>
            <a:ext cx="9112250" cy="1644003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588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34C4C1-9B17-BE4B-864B-3201438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0788"/>
            <a:ext cx="9112250" cy="1606738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7209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F70703-6BF1-C845-A5DA-3580FFC5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910830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61861"/>
            <a:ext cx="9112250" cy="1565664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4405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97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989875-230F-E04E-A996-BB83824C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30" y="1912357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58052"/>
            <a:ext cx="9112250" cy="1569473"/>
          </a:xfrm>
        </p:spPr>
        <p:txBody>
          <a:bodyPr anchor="ctr" anchorCtr="1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880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5068" y="1357959"/>
            <a:ext cx="10407974" cy="3279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5715601" y="1088184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24361" y="1088184"/>
            <a:ext cx="569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“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5FBC4E-4719-5B44-AFFB-ED854845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892169"/>
            <a:ext cx="9112250" cy="808430"/>
          </a:xfrm>
        </p:spPr>
        <p:txBody>
          <a:bodyPr>
            <a:normAutofit/>
          </a:bodyPr>
          <a:lstStyle>
            <a:lvl1pPr algn="ctr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2724539"/>
            <a:ext cx="9112250" cy="1602986"/>
          </a:xfrm>
        </p:spPr>
        <p:txBody>
          <a:bodyPr anchor="ctr" anchorCtr="1">
            <a:normAutofit/>
          </a:bodyPr>
          <a:lstStyle>
            <a:lvl1pPr marL="2857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200150" indent="-28575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</a:defRPr>
            </a:lvl3pPr>
            <a:lvl4pPr marL="15430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</a:defRPr>
            </a:lvl4pPr>
            <a:lvl5pPr marL="2000250" indent="-171450">
              <a:buClr>
                <a:srgbClr val="DC4405"/>
              </a:buClr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4193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3050617" cy="6858000"/>
          </a:xfrm>
          <a:prstGeom prst="rect">
            <a:avLst/>
          </a:prstGeom>
          <a:solidFill>
            <a:srgbClr val="DC43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9887" y="0"/>
            <a:ext cx="3058740" cy="6858000"/>
          </a:xfrm>
          <a:prstGeom prst="rect">
            <a:avLst/>
          </a:prstGeom>
          <a:solidFill>
            <a:srgbClr val="DC43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51090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68699" y="0"/>
            <a:ext cx="3058740" cy="6858000"/>
          </a:xfrm>
          <a:prstGeom prst="rect">
            <a:avLst/>
          </a:prstGeom>
          <a:solidFill>
            <a:srgbClr val="DC430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64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069991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069628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17495" y="2186503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117132" y="2661297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57682" y="2184822"/>
            <a:ext cx="3039824" cy="344488"/>
          </a:xfrm>
        </p:spPr>
        <p:txBody>
          <a:bodyPr anchor="ctr" anchorCtr="1"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57319" y="2659616"/>
            <a:ext cx="3047867" cy="3356400"/>
          </a:xfrm>
        </p:spPr>
        <p:txBody>
          <a:bodyPr anchor="ctr" anchorCtr="1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48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8995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Gill Sans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939574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496212" y="365473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496212" y="4059937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197990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7991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3494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59278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3423684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37796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94433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94434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089509" y="327826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3646147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646147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7789640" y="3271801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346278" y="2861060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346279" y="2030819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0641353" y="3265342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4405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10197991" y="366250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0197991" y="4067708"/>
            <a:ext cx="1520092" cy="751070"/>
          </a:xfrm>
        </p:spPr>
        <p:txBody>
          <a:bodyPr anchor="ctr" anchorCtr="0">
            <a:no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Clr>
                <a:srgbClr val="DC4405"/>
              </a:buClr>
              <a:buFont typeface="Courier New" panose="02070309020205020404" pitchFamily="49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Clr>
                <a:srgbClr val="DC4405"/>
              </a:buClr>
              <a:buFont typeface="Courier New" panose="02070309020205020404" pitchFamily="49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484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1"/>
          <a:stretch>
            <a:fillRect/>
          </a:stretch>
        </p:blipFill>
        <p:spPr>
          <a:xfrm>
            <a:off x="1" y="0"/>
            <a:ext cx="723901" cy="6858000"/>
          </a:xfrm>
          <a:custGeom>
            <a:avLst/>
            <a:gdLst>
              <a:gd name="connsiteX0" fmla="*/ 0 w 723901"/>
              <a:gd name="connsiteY0" fmla="*/ 0 h 6858000"/>
              <a:gd name="connsiteX1" fmla="*/ 723901 w 723901"/>
              <a:gd name="connsiteY1" fmla="*/ 0 h 6858000"/>
              <a:gd name="connsiteX2" fmla="*/ 723901 w 723901"/>
              <a:gd name="connsiteY2" fmla="*/ 6858000 h 6858000"/>
              <a:gd name="connsiteX3" fmla="*/ 0 w 723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1" h="6858000">
                <a:moveTo>
                  <a:pt x="0" y="0"/>
                </a:moveTo>
                <a:lnTo>
                  <a:pt x="723901" y="0"/>
                </a:lnTo>
                <a:lnTo>
                  <a:pt x="72390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479892" y="512636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6688" y="65862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4236" y="1380931"/>
            <a:ext cx="9879564" cy="5187820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0122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1914525"/>
            <a:ext cx="10452100" cy="4549775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 baseline="0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eriod"/>
              <a:defRPr sz="1800" baseline="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+mj-lt"/>
              <a:buAutoNum type="arabicPeriod"/>
              <a:defRPr sz="1600" baseline="0"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 sz="1400" baseline="0"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147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-319" r="58838" b="5"/>
          <a:stretch/>
        </p:blipFill>
        <p:spPr>
          <a:xfrm>
            <a:off x="9135291" y="-21265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" b="-1"/>
          <a:stretch/>
        </p:blipFill>
        <p:spPr>
          <a:xfrm>
            <a:off x="0" y="-21265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998891"/>
            <a:ext cx="10097386" cy="482392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73550" y="1605517"/>
            <a:ext cx="7326313" cy="3647522"/>
          </a:xfrm>
        </p:spPr>
        <p:txBody>
          <a:bodyPr anchor="ctr" anchorCtr="1"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61237" y="2329567"/>
            <a:ext cx="2231800" cy="223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18623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78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236" y="658626"/>
            <a:ext cx="9879563" cy="49492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97385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74170" y="2195519"/>
            <a:ext cx="3318690" cy="3318690"/>
          </a:xfrm>
          <a:prstGeom prst="ellipse">
            <a:avLst/>
          </a:prstGeom>
          <a:noFill/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274010" y="2195519"/>
            <a:ext cx="3318690" cy="3318690"/>
          </a:xfrm>
          <a:prstGeom prst="ellipse">
            <a:avLst/>
          </a:prstGeom>
          <a:noFill/>
          <a:ln w="50800">
            <a:solidFill>
              <a:srgbClr val="B3B3B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4010" y="2216577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74170" y="2222100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73850" y="2216681"/>
            <a:ext cx="3318690" cy="3318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30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C44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018145" y="1386020"/>
            <a:ext cx="4112166" cy="4112166"/>
          </a:xfrm>
          <a:prstGeom prst="ellipse">
            <a:avLst/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420" y="3859025"/>
            <a:ext cx="3638939" cy="494927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617028" y="2165323"/>
            <a:ext cx="914400" cy="9144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Icon image</a:t>
            </a:r>
          </a:p>
        </p:txBody>
      </p:sp>
    </p:spTree>
    <p:extLst>
      <p:ext uri="{BB962C8B-B14F-4D97-AF65-F5344CB8AC3E}">
        <p14:creationId xmlns:p14="http://schemas.microsoft.com/office/powerpoint/2010/main" val="36607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656"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sp>
        <p:nvSpPr>
          <p:cNvPr id="39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005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b="1656"/>
          <a:stretch/>
        </p:blipFill>
        <p:spPr>
          <a:xfrm>
            <a:off x="3767548" y="0"/>
            <a:ext cx="8442370" cy="6858000"/>
          </a:xfrm>
          <a:prstGeom prst="rect">
            <a:avLst/>
          </a:prstGeom>
        </p:spPr>
      </p:pic>
      <p:grpSp>
        <p:nvGrpSpPr>
          <p:cNvPr id="40" name="Group 39"/>
          <p:cNvGrpSpPr/>
          <p:nvPr userDrawn="1"/>
        </p:nvGrpSpPr>
        <p:grpSpPr>
          <a:xfrm>
            <a:off x="1483326" y="0"/>
            <a:ext cx="4572002" cy="6858000"/>
            <a:chOff x="0" y="0"/>
            <a:chExt cx="4572002" cy="6858000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43" name="Group 42"/>
          <p:cNvGrpSpPr/>
          <p:nvPr userDrawn="1"/>
        </p:nvGrpSpPr>
        <p:grpSpPr>
          <a:xfrm>
            <a:off x="0" y="0"/>
            <a:ext cx="4572002" cy="6858000"/>
            <a:chOff x="0" y="0"/>
            <a:chExt cx="4572002" cy="6858000"/>
          </a:xfrm>
        </p:grpSpPr>
        <p:sp>
          <p:nvSpPr>
            <p:cNvPr id="44" name="Rectangle 43"/>
            <p:cNvSpPr/>
            <p:nvPr/>
          </p:nvSpPr>
          <p:spPr>
            <a:xfrm>
              <a:off x="0" y="0"/>
              <a:ext cx="457200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v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88"/>
            <a:stretch>
              <a:fillRect/>
            </a:stretch>
          </p:blipFill>
          <p:spPr>
            <a:xfrm>
              <a:off x="0" y="0"/>
              <a:ext cx="4572001" cy="6858000"/>
            </a:xfrm>
            <a:custGeom>
              <a:avLst/>
              <a:gdLst>
                <a:gd name="connsiteX0" fmla="*/ 0 w 4572001"/>
                <a:gd name="connsiteY0" fmla="*/ 0 h 6858000"/>
                <a:gd name="connsiteX1" fmla="*/ 4572001 w 4572001"/>
                <a:gd name="connsiteY1" fmla="*/ 0 h 6858000"/>
                <a:gd name="connsiteX2" fmla="*/ 4572001 w 4572001"/>
                <a:gd name="connsiteY2" fmla="*/ 6858000 h 6858000"/>
                <a:gd name="connsiteX3" fmla="*/ 0 w 457200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1" h="6858000">
                  <a:moveTo>
                    <a:pt x="0" y="0"/>
                  </a:moveTo>
                  <a:lnTo>
                    <a:pt x="4572001" y="0"/>
                  </a:lnTo>
                  <a:lnTo>
                    <a:pt x="4572001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46" name="Rectangle 45"/>
          <p:cNvSpPr/>
          <p:nvPr userDrawn="1"/>
        </p:nvSpPr>
        <p:spPr>
          <a:xfrm>
            <a:off x="1031358" y="723900"/>
            <a:ext cx="5879805" cy="54102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1818168" y="1300438"/>
            <a:ext cx="4391246" cy="1046987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Oval 46"/>
          <p:cNvSpPr>
            <a:spLocks noChangeAspect="1"/>
          </p:cNvSpPr>
          <p:nvPr userDrawn="1"/>
        </p:nvSpPr>
        <p:spPr>
          <a:xfrm>
            <a:off x="659170" y="1153553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4876" y="1294946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18168" y="2519265"/>
            <a:ext cx="4391246" cy="3442996"/>
          </a:xfrm>
        </p:spPr>
        <p:txBody>
          <a:bodyPr anchor="t" anchorCtr="0"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Clr>
                <a:srgbClr val="DC4405"/>
              </a:buClr>
              <a:buFont typeface="Courier New" panose="02070309020205020404" pitchFamily="49" charset="0"/>
              <a:buNone/>
              <a:defRPr sz="140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55" y="-10632"/>
            <a:ext cx="6141447" cy="6876034"/>
          </a:xfrm>
          <a:custGeom>
            <a:avLst/>
            <a:gdLst>
              <a:gd name="connsiteX0" fmla="*/ 0 w 6137275"/>
              <a:gd name="connsiteY0" fmla="*/ 1534319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0 w 6137275"/>
              <a:gd name="connsiteY12" fmla="*/ 1534319 h 6858000"/>
              <a:gd name="connsiteX0" fmla="*/ 489098 w 6137275"/>
              <a:gd name="connsiteY0" fmla="*/ 715612 h 6858000"/>
              <a:gd name="connsiteX1" fmla="*/ 1534319 w 6137275"/>
              <a:gd name="connsiteY1" fmla="*/ 1534319 h 6858000"/>
              <a:gd name="connsiteX2" fmla="*/ 1534319 w 6137275"/>
              <a:gd name="connsiteY2" fmla="*/ 0 h 6858000"/>
              <a:gd name="connsiteX3" fmla="*/ 4602956 w 6137275"/>
              <a:gd name="connsiteY3" fmla="*/ 0 h 6858000"/>
              <a:gd name="connsiteX4" fmla="*/ 4602956 w 6137275"/>
              <a:gd name="connsiteY4" fmla="*/ 1534319 h 6858000"/>
              <a:gd name="connsiteX5" fmla="*/ 6137275 w 6137275"/>
              <a:gd name="connsiteY5" fmla="*/ 1534319 h 6858000"/>
              <a:gd name="connsiteX6" fmla="*/ 6137275 w 6137275"/>
              <a:gd name="connsiteY6" fmla="*/ 5323681 h 6858000"/>
              <a:gd name="connsiteX7" fmla="*/ 4602956 w 6137275"/>
              <a:gd name="connsiteY7" fmla="*/ 5323681 h 6858000"/>
              <a:gd name="connsiteX8" fmla="*/ 4602956 w 6137275"/>
              <a:gd name="connsiteY8" fmla="*/ 6858000 h 6858000"/>
              <a:gd name="connsiteX9" fmla="*/ 1534319 w 6137275"/>
              <a:gd name="connsiteY9" fmla="*/ 6858000 h 6858000"/>
              <a:gd name="connsiteX10" fmla="*/ 1534319 w 6137275"/>
              <a:gd name="connsiteY10" fmla="*/ 5323681 h 6858000"/>
              <a:gd name="connsiteX11" fmla="*/ 0 w 6137275"/>
              <a:gd name="connsiteY11" fmla="*/ 5323681 h 6858000"/>
              <a:gd name="connsiteX12" fmla="*/ 489098 w 6137275"/>
              <a:gd name="connsiteY12" fmla="*/ 715612 h 6858000"/>
              <a:gd name="connsiteX0" fmla="*/ 0 w 5648177"/>
              <a:gd name="connsiteY0" fmla="*/ 715612 h 6858000"/>
              <a:gd name="connsiteX1" fmla="*/ 1045221 w 5648177"/>
              <a:gd name="connsiteY1" fmla="*/ 1534319 h 6858000"/>
              <a:gd name="connsiteX2" fmla="*/ 1045221 w 5648177"/>
              <a:gd name="connsiteY2" fmla="*/ 0 h 6858000"/>
              <a:gd name="connsiteX3" fmla="*/ 4113858 w 5648177"/>
              <a:gd name="connsiteY3" fmla="*/ 0 h 6858000"/>
              <a:gd name="connsiteX4" fmla="*/ 4113858 w 5648177"/>
              <a:gd name="connsiteY4" fmla="*/ 1534319 h 6858000"/>
              <a:gd name="connsiteX5" fmla="*/ 5648177 w 5648177"/>
              <a:gd name="connsiteY5" fmla="*/ 1534319 h 6858000"/>
              <a:gd name="connsiteX6" fmla="*/ 5648177 w 5648177"/>
              <a:gd name="connsiteY6" fmla="*/ 5323681 h 6858000"/>
              <a:gd name="connsiteX7" fmla="*/ 4113858 w 5648177"/>
              <a:gd name="connsiteY7" fmla="*/ 5323681 h 6858000"/>
              <a:gd name="connsiteX8" fmla="*/ 4113858 w 5648177"/>
              <a:gd name="connsiteY8" fmla="*/ 6858000 h 6858000"/>
              <a:gd name="connsiteX9" fmla="*/ 1045221 w 5648177"/>
              <a:gd name="connsiteY9" fmla="*/ 6858000 h 6858000"/>
              <a:gd name="connsiteX10" fmla="*/ 1045221 w 5648177"/>
              <a:gd name="connsiteY10" fmla="*/ 5323681 h 6858000"/>
              <a:gd name="connsiteX11" fmla="*/ 10632 w 5648177"/>
              <a:gd name="connsiteY11" fmla="*/ 6131755 h 6858000"/>
              <a:gd name="connsiteX12" fmla="*/ 0 w 5648177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531089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85868 w 6134045"/>
              <a:gd name="connsiteY0" fmla="*/ 715612 h 6858000"/>
              <a:gd name="connsiteX1" fmla="*/ 1531089 w 6134045"/>
              <a:gd name="connsiteY1" fmla="*/ 1534319 h 6858000"/>
              <a:gd name="connsiteX2" fmla="*/ 1531089 w 6134045"/>
              <a:gd name="connsiteY2" fmla="*/ 0 h 6858000"/>
              <a:gd name="connsiteX3" fmla="*/ 4599726 w 6134045"/>
              <a:gd name="connsiteY3" fmla="*/ 0 h 6858000"/>
              <a:gd name="connsiteX4" fmla="*/ 4599726 w 6134045"/>
              <a:gd name="connsiteY4" fmla="*/ 1534319 h 6858000"/>
              <a:gd name="connsiteX5" fmla="*/ 6134045 w 6134045"/>
              <a:gd name="connsiteY5" fmla="*/ 1534319 h 6858000"/>
              <a:gd name="connsiteX6" fmla="*/ 6134045 w 6134045"/>
              <a:gd name="connsiteY6" fmla="*/ 5323681 h 6858000"/>
              <a:gd name="connsiteX7" fmla="*/ 4599726 w 6134045"/>
              <a:gd name="connsiteY7" fmla="*/ 5323681 h 6858000"/>
              <a:gd name="connsiteX8" fmla="*/ 4599726 w 6134045"/>
              <a:gd name="connsiteY8" fmla="*/ 6858000 h 6858000"/>
              <a:gd name="connsiteX9" fmla="*/ 1 w 6134045"/>
              <a:gd name="connsiteY9" fmla="*/ 6858000 h 6858000"/>
              <a:gd name="connsiteX10" fmla="*/ 0 w 6134045"/>
              <a:gd name="connsiteY10" fmla="*/ 6131755 h 6858000"/>
              <a:gd name="connsiteX11" fmla="*/ 496500 w 6134045"/>
              <a:gd name="connsiteY11" fmla="*/ 6131755 h 6858000"/>
              <a:gd name="connsiteX12" fmla="*/ 485868 w 6134045"/>
              <a:gd name="connsiteY12" fmla="*/ 715612 h 6858000"/>
              <a:gd name="connsiteX0" fmla="*/ 496500 w 6144677"/>
              <a:gd name="connsiteY0" fmla="*/ 715612 h 6858000"/>
              <a:gd name="connsiteX1" fmla="*/ 0 w 6144677"/>
              <a:gd name="connsiteY1" fmla="*/ 715612 h 6858000"/>
              <a:gd name="connsiteX2" fmla="*/ 1541721 w 6144677"/>
              <a:gd name="connsiteY2" fmla="*/ 0 h 6858000"/>
              <a:gd name="connsiteX3" fmla="*/ 4610358 w 6144677"/>
              <a:gd name="connsiteY3" fmla="*/ 0 h 6858000"/>
              <a:gd name="connsiteX4" fmla="*/ 4610358 w 6144677"/>
              <a:gd name="connsiteY4" fmla="*/ 1534319 h 6858000"/>
              <a:gd name="connsiteX5" fmla="*/ 6144677 w 6144677"/>
              <a:gd name="connsiteY5" fmla="*/ 1534319 h 6858000"/>
              <a:gd name="connsiteX6" fmla="*/ 6144677 w 6144677"/>
              <a:gd name="connsiteY6" fmla="*/ 5323681 h 6858000"/>
              <a:gd name="connsiteX7" fmla="*/ 4610358 w 6144677"/>
              <a:gd name="connsiteY7" fmla="*/ 5323681 h 6858000"/>
              <a:gd name="connsiteX8" fmla="*/ 4610358 w 6144677"/>
              <a:gd name="connsiteY8" fmla="*/ 6858000 h 6858000"/>
              <a:gd name="connsiteX9" fmla="*/ 10633 w 6144677"/>
              <a:gd name="connsiteY9" fmla="*/ 6858000 h 6858000"/>
              <a:gd name="connsiteX10" fmla="*/ 10632 w 6144677"/>
              <a:gd name="connsiteY10" fmla="*/ 6131755 h 6858000"/>
              <a:gd name="connsiteX11" fmla="*/ 507132 w 6144677"/>
              <a:gd name="connsiteY11" fmla="*/ 6131755 h 6858000"/>
              <a:gd name="connsiteX12" fmla="*/ 496500 w 6144677"/>
              <a:gd name="connsiteY12" fmla="*/ 715612 h 6858000"/>
              <a:gd name="connsiteX0" fmla="*/ 496500 w 6144677"/>
              <a:gd name="connsiteY0" fmla="*/ 736877 h 6879265"/>
              <a:gd name="connsiteX1" fmla="*/ 0 w 6144677"/>
              <a:gd name="connsiteY1" fmla="*/ 736877 h 6879265"/>
              <a:gd name="connsiteX2" fmla="*/ 10633 w 6144677"/>
              <a:gd name="connsiteY2" fmla="*/ 0 h 6879265"/>
              <a:gd name="connsiteX3" fmla="*/ 4610358 w 6144677"/>
              <a:gd name="connsiteY3" fmla="*/ 21265 h 6879265"/>
              <a:gd name="connsiteX4" fmla="*/ 4610358 w 6144677"/>
              <a:gd name="connsiteY4" fmla="*/ 1555584 h 6879265"/>
              <a:gd name="connsiteX5" fmla="*/ 6144677 w 6144677"/>
              <a:gd name="connsiteY5" fmla="*/ 1555584 h 6879265"/>
              <a:gd name="connsiteX6" fmla="*/ 6144677 w 6144677"/>
              <a:gd name="connsiteY6" fmla="*/ 5344946 h 6879265"/>
              <a:gd name="connsiteX7" fmla="*/ 4610358 w 6144677"/>
              <a:gd name="connsiteY7" fmla="*/ 5344946 h 6879265"/>
              <a:gd name="connsiteX8" fmla="*/ 4610358 w 6144677"/>
              <a:gd name="connsiteY8" fmla="*/ 6879265 h 6879265"/>
              <a:gd name="connsiteX9" fmla="*/ 10633 w 6144677"/>
              <a:gd name="connsiteY9" fmla="*/ 6879265 h 6879265"/>
              <a:gd name="connsiteX10" fmla="*/ 10632 w 6144677"/>
              <a:gd name="connsiteY10" fmla="*/ 6153020 h 6879265"/>
              <a:gd name="connsiteX11" fmla="*/ 507132 w 6144677"/>
              <a:gd name="connsiteY11" fmla="*/ 6153020 h 6879265"/>
              <a:gd name="connsiteX12" fmla="*/ 496500 w 6144677"/>
              <a:gd name="connsiteY12" fmla="*/ 736877 h 6879265"/>
              <a:gd name="connsiteX0" fmla="*/ 496500 w 6144677"/>
              <a:gd name="connsiteY0" fmla="*/ 726244 h 6868632"/>
              <a:gd name="connsiteX1" fmla="*/ 0 w 6144677"/>
              <a:gd name="connsiteY1" fmla="*/ 726244 h 6868632"/>
              <a:gd name="connsiteX2" fmla="*/ 10633 w 6144677"/>
              <a:gd name="connsiteY2" fmla="*/ 0 h 6868632"/>
              <a:gd name="connsiteX3" fmla="*/ 4610358 w 6144677"/>
              <a:gd name="connsiteY3" fmla="*/ 10632 h 6868632"/>
              <a:gd name="connsiteX4" fmla="*/ 4610358 w 6144677"/>
              <a:gd name="connsiteY4" fmla="*/ 1544951 h 6868632"/>
              <a:gd name="connsiteX5" fmla="*/ 6144677 w 6144677"/>
              <a:gd name="connsiteY5" fmla="*/ 1544951 h 6868632"/>
              <a:gd name="connsiteX6" fmla="*/ 6144677 w 6144677"/>
              <a:gd name="connsiteY6" fmla="*/ 5334313 h 6868632"/>
              <a:gd name="connsiteX7" fmla="*/ 4610358 w 6144677"/>
              <a:gd name="connsiteY7" fmla="*/ 5334313 h 6868632"/>
              <a:gd name="connsiteX8" fmla="*/ 4610358 w 6144677"/>
              <a:gd name="connsiteY8" fmla="*/ 6868632 h 6868632"/>
              <a:gd name="connsiteX9" fmla="*/ 10633 w 6144677"/>
              <a:gd name="connsiteY9" fmla="*/ 6868632 h 6868632"/>
              <a:gd name="connsiteX10" fmla="*/ 10632 w 6144677"/>
              <a:gd name="connsiteY10" fmla="*/ 6142387 h 6868632"/>
              <a:gd name="connsiteX11" fmla="*/ 507132 w 6144677"/>
              <a:gd name="connsiteY11" fmla="*/ 6142387 h 6868632"/>
              <a:gd name="connsiteX12" fmla="*/ 496500 w 6144677"/>
              <a:gd name="connsiteY12" fmla="*/ 726244 h 6868632"/>
              <a:gd name="connsiteX0" fmla="*/ 485868 w 6134045"/>
              <a:gd name="connsiteY0" fmla="*/ 726244 h 6868632"/>
              <a:gd name="connsiteX1" fmla="*/ 10634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34045"/>
              <a:gd name="connsiteY0" fmla="*/ 726244 h 6868632"/>
              <a:gd name="connsiteX1" fmla="*/ 2 w 6134045"/>
              <a:gd name="connsiteY1" fmla="*/ 726244 h 6868632"/>
              <a:gd name="connsiteX2" fmla="*/ 1 w 6134045"/>
              <a:gd name="connsiteY2" fmla="*/ 0 h 6868632"/>
              <a:gd name="connsiteX3" fmla="*/ 4599726 w 6134045"/>
              <a:gd name="connsiteY3" fmla="*/ 10632 h 6868632"/>
              <a:gd name="connsiteX4" fmla="*/ 4599726 w 6134045"/>
              <a:gd name="connsiteY4" fmla="*/ 1544951 h 6868632"/>
              <a:gd name="connsiteX5" fmla="*/ 6134045 w 6134045"/>
              <a:gd name="connsiteY5" fmla="*/ 1544951 h 6868632"/>
              <a:gd name="connsiteX6" fmla="*/ 6134045 w 6134045"/>
              <a:gd name="connsiteY6" fmla="*/ 5334313 h 6868632"/>
              <a:gd name="connsiteX7" fmla="*/ 4599726 w 6134045"/>
              <a:gd name="connsiteY7" fmla="*/ 5334313 h 6868632"/>
              <a:gd name="connsiteX8" fmla="*/ 4599726 w 6134045"/>
              <a:gd name="connsiteY8" fmla="*/ 6868632 h 6868632"/>
              <a:gd name="connsiteX9" fmla="*/ 1 w 6134045"/>
              <a:gd name="connsiteY9" fmla="*/ 6868632 h 6868632"/>
              <a:gd name="connsiteX10" fmla="*/ 0 w 6134045"/>
              <a:gd name="connsiteY10" fmla="*/ 6142387 h 6868632"/>
              <a:gd name="connsiteX11" fmla="*/ 496500 w 6134045"/>
              <a:gd name="connsiteY11" fmla="*/ 6142387 h 6868632"/>
              <a:gd name="connsiteX12" fmla="*/ 485868 w 6134045"/>
              <a:gd name="connsiteY12" fmla="*/ 726244 h 6868632"/>
              <a:gd name="connsiteX0" fmla="*/ 485868 w 6141447"/>
              <a:gd name="connsiteY0" fmla="*/ 726244 h 6868632"/>
              <a:gd name="connsiteX1" fmla="*/ 2 w 6141447"/>
              <a:gd name="connsiteY1" fmla="*/ 726244 h 6868632"/>
              <a:gd name="connsiteX2" fmla="*/ 1 w 6141447"/>
              <a:gd name="connsiteY2" fmla="*/ 0 h 6868632"/>
              <a:gd name="connsiteX3" fmla="*/ 4599726 w 6141447"/>
              <a:gd name="connsiteY3" fmla="*/ 10632 h 6868632"/>
              <a:gd name="connsiteX4" fmla="*/ 6141447 w 6141447"/>
              <a:gd name="connsiteY4" fmla="*/ 24495 h 6868632"/>
              <a:gd name="connsiteX5" fmla="*/ 6134045 w 6141447"/>
              <a:gd name="connsiteY5" fmla="*/ 1544951 h 6868632"/>
              <a:gd name="connsiteX6" fmla="*/ 6134045 w 6141447"/>
              <a:gd name="connsiteY6" fmla="*/ 5334313 h 6868632"/>
              <a:gd name="connsiteX7" fmla="*/ 4599726 w 6141447"/>
              <a:gd name="connsiteY7" fmla="*/ 5334313 h 6868632"/>
              <a:gd name="connsiteX8" fmla="*/ 4599726 w 6141447"/>
              <a:gd name="connsiteY8" fmla="*/ 6868632 h 6868632"/>
              <a:gd name="connsiteX9" fmla="*/ 1 w 6141447"/>
              <a:gd name="connsiteY9" fmla="*/ 6868632 h 6868632"/>
              <a:gd name="connsiteX10" fmla="*/ 0 w 6141447"/>
              <a:gd name="connsiteY10" fmla="*/ 6142387 h 6868632"/>
              <a:gd name="connsiteX11" fmla="*/ 496500 w 6141447"/>
              <a:gd name="connsiteY11" fmla="*/ 6142387 h 6868632"/>
              <a:gd name="connsiteX12" fmla="*/ 485868 w 6141447"/>
              <a:gd name="connsiteY12" fmla="*/ 726244 h 6868632"/>
              <a:gd name="connsiteX0" fmla="*/ 485868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485868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496500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26244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26244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26244 h 6876034"/>
              <a:gd name="connsiteX0" fmla="*/ 858007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58007 w 6141447"/>
              <a:gd name="connsiteY12" fmla="*/ 734953 h 6876034"/>
              <a:gd name="connsiteX0" fmla="*/ 849299 w 6141447"/>
              <a:gd name="connsiteY0" fmla="*/ 734953 h 6876034"/>
              <a:gd name="connsiteX1" fmla="*/ 2 w 6141447"/>
              <a:gd name="connsiteY1" fmla="*/ 734953 h 6876034"/>
              <a:gd name="connsiteX2" fmla="*/ 1 w 6141447"/>
              <a:gd name="connsiteY2" fmla="*/ 0 h 6876034"/>
              <a:gd name="connsiteX3" fmla="*/ 4599726 w 6141447"/>
              <a:gd name="connsiteY3" fmla="*/ 10632 h 6876034"/>
              <a:gd name="connsiteX4" fmla="*/ 6141447 w 6141447"/>
              <a:gd name="connsiteY4" fmla="*/ 24495 h 6876034"/>
              <a:gd name="connsiteX5" fmla="*/ 6134045 w 6141447"/>
              <a:gd name="connsiteY5" fmla="*/ 1544951 h 6876034"/>
              <a:gd name="connsiteX6" fmla="*/ 6134045 w 6141447"/>
              <a:gd name="connsiteY6" fmla="*/ 5334313 h 6876034"/>
              <a:gd name="connsiteX7" fmla="*/ 6141447 w 6141447"/>
              <a:gd name="connsiteY7" fmla="*/ 6876034 h 6876034"/>
              <a:gd name="connsiteX8" fmla="*/ 4599726 w 6141447"/>
              <a:gd name="connsiteY8" fmla="*/ 6868632 h 6876034"/>
              <a:gd name="connsiteX9" fmla="*/ 1 w 6141447"/>
              <a:gd name="connsiteY9" fmla="*/ 6868632 h 6876034"/>
              <a:gd name="connsiteX10" fmla="*/ 0 w 6141447"/>
              <a:gd name="connsiteY10" fmla="*/ 6142387 h 6876034"/>
              <a:gd name="connsiteX11" fmla="*/ 847374 w 6141447"/>
              <a:gd name="connsiteY11" fmla="*/ 6142387 h 6876034"/>
              <a:gd name="connsiteX12" fmla="*/ 849299 w 6141447"/>
              <a:gd name="connsiteY12" fmla="*/ 734953 h 6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447" h="6876034">
                <a:moveTo>
                  <a:pt x="849299" y="734953"/>
                </a:moveTo>
                <a:lnTo>
                  <a:pt x="2" y="734953"/>
                </a:lnTo>
                <a:cubicBezTo>
                  <a:pt x="2" y="492872"/>
                  <a:pt x="1" y="242081"/>
                  <a:pt x="1" y="0"/>
                </a:cubicBezTo>
                <a:lnTo>
                  <a:pt x="4599726" y="10632"/>
                </a:lnTo>
                <a:lnTo>
                  <a:pt x="6141447" y="24495"/>
                </a:lnTo>
                <a:cubicBezTo>
                  <a:pt x="6138980" y="531314"/>
                  <a:pt x="6136512" y="1038132"/>
                  <a:pt x="6134045" y="1544951"/>
                </a:cubicBezTo>
                <a:lnTo>
                  <a:pt x="6134045" y="5334313"/>
                </a:lnTo>
                <a:cubicBezTo>
                  <a:pt x="6136512" y="5848220"/>
                  <a:pt x="6138980" y="6362127"/>
                  <a:pt x="6141447" y="6876034"/>
                </a:cubicBezTo>
                <a:lnTo>
                  <a:pt x="4599726" y="6868632"/>
                </a:lnTo>
                <a:lnTo>
                  <a:pt x="1" y="6868632"/>
                </a:lnTo>
                <a:cubicBezTo>
                  <a:pt x="1" y="6626550"/>
                  <a:pt x="0" y="6384469"/>
                  <a:pt x="0" y="6142387"/>
                </a:cubicBezTo>
                <a:lnTo>
                  <a:pt x="847374" y="6142387"/>
                </a:lnTo>
                <a:cubicBezTo>
                  <a:pt x="850918" y="4337006"/>
                  <a:pt x="845755" y="2540334"/>
                  <a:pt x="849299" y="734953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/>
          <a:stretch/>
        </p:blipFill>
        <p:spPr>
          <a:xfrm>
            <a:off x="-431" y="95692"/>
            <a:ext cx="12192431" cy="6762307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194" y="-53163"/>
            <a:ext cx="12189806" cy="2976245"/>
            <a:chOff x="0" y="-53163"/>
            <a:chExt cx="9141806" cy="297624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1806" cy="2923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" b="57376"/>
            <a:stretch/>
          </p:blipFill>
          <p:spPr>
            <a:xfrm>
              <a:off x="0" y="-53163"/>
              <a:ext cx="9141806" cy="2976245"/>
            </a:xfrm>
            <a:custGeom>
              <a:avLst/>
              <a:gdLst>
                <a:gd name="connsiteX0" fmla="*/ 0 w 9141806"/>
                <a:gd name="connsiteY0" fmla="*/ 0 h 2923082"/>
                <a:gd name="connsiteX1" fmla="*/ 9141806 w 9141806"/>
                <a:gd name="connsiteY1" fmla="*/ 0 h 2923082"/>
                <a:gd name="connsiteX2" fmla="*/ 9141806 w 9141806"/>
                <a:gd name="connsiteY2" fmla="*/ 2923082 h 2923082"/>
                <a:gd name="connsiteX3" fmla="*/ 0 w 9141806"/>
                <a:gd name="connsiteY3" fmla="*/ 2923082 h 292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1806" h="2923082">
                  <a:moveTo>
                    <a:pt x="0" y="0"/>
                  </a:moveTo>
                  <a:lnTo>
                    <a:pt x="9141806" y="0"/>
                  </a:lnTo>
                  <a:lnTo>
                    <a:pt x="9141806" y="2923082"/>
                  </a:lnTo>
                  <a:lnTo>
                    <a:pt x="0" y="2923082"/>
                  </a:lnTo>
                  <a:close/>
                </a:path>
              </a:pathLst>
            </a:custGeom>
          </p:spPr>
        </p:pic>
      </p:grpSp>
      <p:sp>
        <p:nvSpPr>
          <p:cNvPr id="9" name="Rectangle 8"/>
          <p:cNvSpPr/>
          <p:nvPr userDrawn="1"/>
        </p:nvSpPr>
        <p:spPr>
          <a:xfrm>
            <a:off x="723900" y="723900"/>
            <a:ext cx="10262216" cy="301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43738" y="958878"/>
            <a:ext cx="8855470" cy="56919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44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592662" y="958878"/>
            <a:ext cx="786908" cy="786908"/>
          </a:xfrm>
          <a:prstGeom prst="ellipse">
            <a:avLst/>
          </a:prstGeom>
          <a:solidFill>
            <a:schemeClr val="bg1"/>
          </a:solidFill>
          <a:ln w="50800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734055" y="1100271"/>
            <a:ext cx="504121" cy="50412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604963"/>
            <a:ext cx="8856663" cy="1957387"/>
          </a:xfrm>
        </p:spPr>
        <p:txBody>
          <a:bodyPr>
            <a:normAutofit/>
          </a:bodyPr>
          <a:lstStyle>
            <a:lvl1pPr marL="2286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2000" baseline="0">
                <a:latin typeface="+mn-lt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n-lt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n-lt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16" y="2904955"/>
            <a:ext cx="12192431" cy="3970678"/>
          </a:xfrm>
          <a:custGeom>
            <a:avLst/>
            <a:gdLst>
              <a:gd name="connsiteX0" fmla="*/ 0 w 12192000"/>
              <a:gd name="connsiteY0" fmla="*/ 983853 h 3935412"/>
              <a:gd name="connsiteX1" fmla="*/ 983853 w 12192000"/>
              <a:gd name="connsiteY1" fmla="*/ 983853 h 3935412"/>
              <a:gd name="connsiteX2" fmla="*/ 983853 w 12192000"/>
              <a:gd name="connsiteY2" fmla="*/ 0 h 3935412"/>
              <a:gd name="connsiteX3" fmla="*/ 11208147 w 12192000"/>
              <a:gd name="connsiteY3" fmla="*/ 0 h 3935412"/>
              <a:gd name="connsiteX4" fmla="*/ 11208147 w 12192000"/>
              <a:gd name="connsiteY4" fmla="*/ 983853 h 3935412"/>
              <a:gd name="connsiteX5" fmla="*/ 12192000 w 12192000"/>
              <a:gd name="connsiteY5" fmla="*/ 983853 h 3935412"/>
              <a:gd name="connsiteX6" fmla="*/ 12192000 w 12192000"/>
              <a:gd name="connsiteY6" fmla="*/ 2951559 h 3935412"/>
              <a:gd name="connsiteX7" fmla="*/ 11208147 w 12192000"/>
              <a:gd name="connsiteY7" fmla="*/ 2951559 h 3935412"/>
              <a:gd name="connsiteX8" fmla="*/ 11208147 w 12192000"/>
              <a:gd name="connsiteY8" fmla="*/ 3935412 h 3935412"/>
              <a:gd name="connsiteX9" fmla="*/ 983853 w 12192000"/>
              <a:gd name="connsiteY9" fmla="*/ 3935412 h 3935412"/>
              <a:gd name="connsiteX10" fmla="*/ 983853 w 12192000"/>
              <a:gd name="connsiteY10" fmla="*/ 2951559 h 3935412"/>
              <a:gd name="connsiteX11" fmla="*/ 0 w 12192000"/>
              <a:gd name="connsiteY11" fmla="*/ 2951559 h 3935412"/>
              <a:gd name="connsiteX12" fmla="*/ 0 w 12192000"/>
              <a:gd name="connsiteY12" fmla="*/ 983853 h 3935412"/>
              <a:gd name="connsiteX0" fmla="*/ 10633 w 12192000"/>
              <a:gd name="connsiteY0" fmla="*/ 0 h 3940387"/>
              <a:gd name="connsiteX1" fmla="*/ 983853 w 12192000"/>
              <a:gd name="connsiteY1" fmla="*/ 988828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983853 w 12192000"/>
              <a:gd name="connsiteY2" fmla="*/ 4975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7407 w 12192000"/>
              <a:gd name="connsiteY1" fmla="*/ 0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0632 h 3951019"/>
              <a:gd name="connsiteX1" fmla="*/ 728672 w 12192000"/>
              <a:gd name="connsiteY1" fmla="*/ 0 h 3951019"/>
              <a:gd name="connsiteX2" fmla="*/ 718039 w 12192000"/>
              <a:gd name="connsiteY2" fmla="*/ 834314 h 3951019"/>
              <a:gd name="connsiteX3" fmla="*/ 11208147 w 12192000"/>
              <a:gd name="connsiteY3" fmla="*/ 15607 h 3951019"/>
              <a:gd name="connsiteX4" fmla="*/ 11208147 w 12192000"/>
              <a:gd name="connsiteY4" fmla="*/ 999460 h 3951019"/>
              <a:gd name="connsiteX5" fmla="*/ 12192000 w 12192000"/>
              <a:gd name="connsiteY5" fmla="*/ 999460 h 3951019"/>
              <a:gd name="connsiteX6" fmla="*/ 12192000 w 12192000"/>
              <a:gd name="connsiteY6" fmla="*/ 2967166 h 3951019"/>
              <a:gd name="connsiteX7" fmla="*/ 11208147 w 12192000"/>
              <a:gd name="connsiteY7" fmla="*/ 2967166 h 3951019"/>
              <a:gd name="connsiteX8" fmla="*/ 11208147 w 12192000"/>
              <a:gd name="connsiteY8" fmla="*/ 3951019 h 3951019"/>
              <a:gd name="connsiteX9" fmla="*/ 983853 w 12192000"/>
              <a:gd name="connsiteY9" fmla="*/ 3951019 h 3951019"/>
              <a:gd name="connsiteX10" fmla="*/ 983853 w 12192000"/>
              <a:gd name="connsiteY10" fmla="*/ 2967166 h 3951019"/>
              <a:gd name="connsiteX11" fmla="*/ 0 w 12192000"/>
              <a:gd name="connsiteY11" fmla="*/ 2967166 h 3951019"/>
              <a:gd name="connsiteX12" fmla="*/ 10633 w 12192000"/>
              <a:gd name="connsiteY12" fmla="*/ 10632 h 3951019"/>
              <a:gd name="connsiteX0" fmla="*/ 10633 w 12192000"/>
              <a:gd name="connsiteY0" fmla="*/ 0 h 3940387"/>
              <a:gd name="connsiteX1" fmla="*/ 718039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00622 w 12192000"/>
              <a:gd name="connsiteY1" fmla="*/ 10633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1208147 w 12192000"/>
              <a:gd name="connsiteY3" fmla="*/ 4975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0 h 3940387"/>
              <a:gd name="connsiteX1" fmla="*/ 718039 w 12192000"/>
              <a:gd name="connsiteY1" fmla="*/ 1925 h 3940387"/>
              <a:gd name="connsiteX2" fmla="*/ 718039 w 12192000"/>
              <a:gd name="connsiteY2" fmla="*/ 823682 h 3940387"/>
              <a:gd name="connsiteX3" fmla="*/ 10999141 w 12192000"/>
              <a:gd name="connsiteY3" fmla="*/ 806163 h 3940387"/>
              <a:gd name="connsiteX4" fmla="*/ 11208147 w 12192000"/>
              <a:gd name="connsiteY4" fmla="*/ 988828 h 3940387"/>
              <a:gd name="connsiteX5" fmla="*/ 12192000 w 12192000"/>
              <a:gd name="connsiteY5" fmla="*/ 988828 h 3940387"/>
              <a:gd name="connsiteX6" fmla="*/ 12192000 w 12192000"/>
              <a:gd name="connsiteY6" fmla="*/ 2956534 h 3940387"/>
              <a:gd name="connsiteX7" fmla="*/ 11208147 w 12192000"/>
              <a:gd name="connsiteY7" fmla="*/ 2956534 h 3940387"/>
              <a:gd name="connsiteX8" fmla="*/ 11208147 w 12192000"/>
              <a:gd name="connsiteY8" fmla="*/ 3940387 h 3940387"/>
              <a:gd name="connsiteX9" fmla="*/ 983853 w 12192000"/>
              <a:gd name="connsiteY9" fmla="*/ 3940387 h 3940387"/>
              <a:gd name="connsiteX10" fmla="*/ 983853 w 12192000"/>
              <a:gd name="connsiteY10" fmla="*/ 2956534 h 3940387"/>
              <a:gd name="connsiteX11" fmla="*/ 0 w 12192000"/>
              <a:gd name="connsiteY11" fmla="*/ 2956534 h 3940387"/>
              <a:gd name="connsiteX12" fmla="*/ 10633 w 12192000"/>
              <a:gd name="connsiteY12" fmla="*/ 0 h 3940387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9141 w 12192000"/>
              <a:gd name="connsiteY3" fmla="*/ 818821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001486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000"/>
              <a:gd name="connsiteY0" fmla="*/ 12658 h 3953045"/>
              <a:gd name="connsiteX1" fmla="*/ 718039 w 12192000"/>
              <a:gd name="connsiteY1" fmla="*/ 14583 h 3953045"/>
              <a:gd name="connsiteX2" fmla="*/ 718039 w 12192000"/>
              <a:gd name="connsiteY2" fmla="*/ 836340 h 3953045"/>
              <a:gd name="connsiteX3" fmla="*/ 10990432 w 12192000"/>
              <a:gd name="connsiteY3" fmla="*/ 827529 h 3953045"/>
              <a:gd name="connsiteX4" fmla="*/ 10999141 w 12192000"/>
              <a:gd name="connsiteY4" fmla="*/ 0 h 3953045"/>
              <a:gd name="connsiteX5" fmla="*/ 12192000 w 12192000"/>
              <a:gd name="connsiteY5" fmla="*/ 17418 h 3953045"/>
              <a:gd name="connsiteX6" fmla="*/ 12192000 w 12192000"/>
              <a:gd name="connsiteY6" fmla="*/ 2969192 h 3953045"/>
              <a:gd name="connsiteX7" fmla="*/ 11208147 w 12192000"/>
              <a:gd name="connsiteY7" fmla="*/ 2969192 h 3953045"/>
              <a:gd name="connsiteX8" fmla="*/ 11208147 w 12192000"/>
              <a:gd name="connsiteY8" fmla="*/ 3953045 h 3953045"/>
              <a:gd name="connsiteX9" fmla="*/ 983853 w 12192000"/>
              <a:gd name="connsiteY9" fmla="*/ 3953045 h 3953045"/>
              <a:gd name="connsiteX10" fmla="*/ 983853 w 12192000"/>
              <a:gd name="connsiteY10" fmla="*/ 2969192 h 3953045"/>
              <a:gd name="connsiteX11" fmla="*/ 0 w 12192000"/>
              <a:gd name="connsiteY11" fmla="*/ 2969192 h 3953045"/>
              <a:gd name="connsiteX12" fmla="*/ 10633 w 12192000"/>
              <a:gd name="connsiteY12" fmla="*/ 12658 h 3953045"/>
              <a:gd name="connsiteX0" fmla="*/ 10633 w 12192216"/>
              <a:gd name="connsiteY0" fmla="*/ 12658 h 3961969"/>
              <a:gd name="connsiteX1" fmla="*/ 718039 w 12192216"/>
              <a:gd name="connsiteY1" fmla="*/ 14583 h 3961969"/>
              <a:gd name="connsiteX2" fmla="*/ 718039 w 12192216"/>
              <a:gd name="connsiteY2" fmla="*/ 836340 h 3961969"/>
              <a:gd name="connsiteX3" fmla="*/ 10990432 w 12192216"/>
              <a:gd name="connsiteY3" fmla="*/ 827529 h 3961969"/>
              <a:gd name="connsiteX4" fmla="*/ 10999141 w 12192216"/>
              <a:gd name="connsiteY4" fmla="*/ 0 h 3961969"/>
              <a:gd name="connsiteX5" fmla="*/ 12192000 w 12192216"/>
              <a:gd name="connsiteY5" fmla="*/ 17418 h 3961969"/>
              <a:gd name="connsiteX6" fmla="*/ 12192000 w 12192216"/>
              <a:gd name="connsiteY6" fmla="*/ 2969192 h 3961969"/>
              <a:gd name="connsiteX7" fmla="*/ 12192216 w 12192216"/>
              <a:gd name="connsiteY7" fmla="*/ 3961969 h 3961969"/>
              <a:gd name="connsiteX8" fmla="*/ 11208147 w 12192216"/>
              <a:gd name="connsiteY8" fmla="*/ 3953045 h 3961969"/>
              <a:gd name="connsiteX9" fmla="*/ 983853 w 12192216"/>
              <a:gd name="connsiteY9" fmla="*/ 3953045 h 3961969"/>
              <a:gd name="connsiteX10" fmla="*/ 983853 w 12192216"/>
              <a:gd name="connsiteY10" fmla="*/ 2969192 h 3961969"/>
              <a:gd name="connsiteX11" fmla="*/ 0 w 12192216"/>
              <a:gd name="connsiteY11" fmla="*/ 2969192 h 3961969"/>
              <a:gd name="connsiteX12" fmla="*/ 10633 w 12192216"/>
              <a:gd name="connsiteY12" fmla="*/ 12658 h 3961969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99356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  <a:gd name="connsiteX0" fmla="*/ 10848 w 12192431"/>
              <a:gd name="connsiteY0" fmla="*/ 12658 h 3970678"/>
              <a:gd name="connsiteX1" fmla="*/ 718254 w 12192431"/>
              <a:gd name="connsiteY1" fmla="*/ 14583 h 3970678"/>
              <a:gd name="connsiteX2" fmla="*/ 718254 w 12192431"/>
              <a:gd name="connsiteY2" fmla="*/ 836340 h 3970678"/>
              <a:gd name="connsiteX3" fmla="*/ 10990647 w 12192431"/>
              <a:gd name="connsiteY3" fmla="*/ 827529 h 3970678"/>
              <a:gd name="connsiteX4" fmla="*/ 10981939 w 12192431"/>
              <a:gd name="connsiteY4" fmla="*/ 0 h 3970678"/>
              <a:gd name="connsiteX5" fmla="*/ 12192215 w 12192431"/>
              <a:gd name="connsiteY5" fmla="*/ 17418 h 3970678"/>
              <a:gd name="connsiteX6" fmla="*/ 12192215 w 12192431"/>
              <a:gd name="connsiteY6" fmla="*/ 2969192 h 3970678"/>
              <a:gd name="connsiteX7" fmla="*/ 12192431 w 12192431"/>
              <a:gd name="connsiteY7" fmla="*/ 3961969 h 3970678"/>
              <a:gd name="connsiteX8" fmla="*/ 11208362 w 12192431"/>
              <a:gd name="connsiteY8" fmla="*/ 3953045 h 3970678"/>
              <a:gd name="connsiteX9" fmla="*/ 984068 w 12192431"/>
              <a:gd name="connsiteY9" fmla="*/ 3953045 h 3970678"/>
              <a:gd name="connsiteX10" fmla="*/ 0 w 12192431"/>
              <a:gd name="connsiteY10" fmla="*/ 3970678 h 3970678"/>
              <a:gd name="connsiteX11" fmla="*/ 215 w 12192431"/>
              <a:gd name="connsiteY11" fmla="*/ 2969192 h 3970678"/>
              <a:gd name="connsiteX12" fmla="*/ 10848 w 12192431"/>
              <a:gd name="connsiteY12" fmla="*/ 12658 h 397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431" h="3970678">
                <a:moveTo>
                  <a:pt x="10848" y="12658"/>
                </a:moveTo>
                <a:lnTo>
                  <a:pt x="718254" y="14583"/>
                </a:lnTo>
                <a:lnTo>
                  <a:pt x="718254" y="836340"/>
                </a:lnTo>
                <a:lnTo>
                  <a:pt x="10990647" y="827529"/>
                </a:lnTo>
                <a:cubicBezTo>
                  <a:pt x="10987744" y="551686"/>
                  <a:pt x="10984842" y="275843"/>
                  <a:pt x="10981939" y="0"/>
                </a:cubicBezTo>
                <a:lnTo>
                  <a:pt x="12192215" y="17418"/>
                </a:lnTo>
                <a:lnTo>
                  <a:pt x="12192215" y="2969192"/>
                </a:lnTo>
                <a:lnTo>
                  <a:pt x="12192431" y="3961969"/>
                </a:lnTo>
                <a:lnTo>
                  <a:pt x="11208362" y="3953045"/>
                </a:lnTo>
                <a:lnTo>
                  <a:pt x="984068" y="3953045"/>
                </a:lnTo>
                <a:lnTo>
                  <a:pt x="0" y="3970678"/>
                </a:lnTo>
                <a:cubicBezTo>
                  <a:pt x="72" y="3636849"/>
                  <a:pt x="143" y="3303021"/>
                  <a:pt x="215" y="2969192"/>
                </a:cubicBezTo>
                <a:cubicBezTo>
                  <a:pt x="3759" y="1983681"/>
                  <a:pt x="7304" y="998169"/>
                  <a:pt x="10848" y="12658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1E99-0845-447A-9031-65FA317316B8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0797-FCF4-492A-A828-CBC0DD9B3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9" r:id="rId5"/>
    <p:sldLayoutId id="2147483654" r:id="rId6"/>
    <p:sldLayoutId id="2147483657" r:id="rId7"/>
    <p:sldLayoutId id="2147483680" r:id="rId8"/>
    <p:sldLayoutId id="2147483656" r:id="rId9"/>
    <p:sldLayoutId id="2147483681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txz7ya7ygrqdnkjxwv8qis9r3c99x7/edi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324" y="1569835"/>
            <a:ext cx="8835957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Verdana"/>
                <a:ea typeface="Verdana"/>
              </a:rPr>
              <a:t>Graduate Winter Assessment Update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9E9F78-D408-CF34-85B5-257C02816D38}"/>
              </a:ext>
            </a:extLst>
          </p:cNvPr>
          <p:cNvSpPr txBox="1">
            <a:spLocks/>
          </p:cNvSpPr>
          <p:nvPr/>
        </p:nvSpPr>
        <p:spPr>
          <a:xfrm>
            <a:off x="512324" y="4650744"/>
            <a:ext cx="7716253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latin typeface="Verdana" charset="0"/>
              <a:ea typeface="Verdana" charset="0"/>
              <a:cs typeface="Verdana" charset="0"/>
            </a:endParaRPr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418AB-36CF-8A80-163D-7BB80D7F1A6A}"/>
              </a:ext>
            </a:extLst>
          </p:cNvPr>
          <p:cNvSpPr txBox="1"/>
          <p:nvPr/>
        </p:nvSpPr>
        <p:spPr>
          <a:xfrm>
            <a:off x="512324" y="4537276"/>
            <a:ext cx="466156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Verdana"/>
              </a:rPr>
              <a:t>Assessment Team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</a:rPr>
              <a:t>March 6, 2026</a:t>
            </a:r>
          </a:p>
        </p:txBody>
      </p:sp>
    </p:spTree>
    <p:extLst>
      <p:ext uri="{BB962C8B-B14F-4D97-AF65-F5344CB8AC3E}">
        <p14:creationId xmlns:p14="http://schemas.microsoft.com/office/powerpoint/2010/main" val="159406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4354-C6F2-C14D-9F1D-2535A970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4" y="541894"/>
            <a:ext cx="9879563" cy="737586"/>
          </a:xfrm>
        </p:spPr>
        <p:txBody>
          <a:bodyPr>
            <a:normAutofit/>
          </a:bodyPr>
          <a:lstStyle/>
          <a:p>
            <a:r>
              <a:rPr lang="en-US" sz="3200" dirty="0"/>
              <a:t>Assessment Rubric</a:t>
            </a:r>
          </a:p>
        </p:txBody>
      </p:sp>
      <p:pic>
        <p:nvPicPr>
          <p:cNvPr id="5" name="Picture Placeholder 4" descr="&quot;&quot;">
            <a:extLst>
              <a:ext uri="{FF2B5EF4-FFF2-40B4-BE49-F238E27FC236}">
                <a16:creationId xmlns:a16="http://schemas.microsoft.com/office/drawing/2014/main" id="{C5613650-85F2-4341-9630-17A97C0BA5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157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FED0018-6878-938F-4E12-F8B91C822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33279"/>
              </p:ext>
            </p:extLst>
          </p:nvPr>
        </p:nvGraphicFramePr>
        <p:xfrm>
          <a:off x="1120809" y="1455813"/>
          <a:ext cx="10715990" cy="4647165"/>
        </p:xfrm>
        <a:graphic>
          <a:graphicData uri="http://schemas.openxmlformats.org/drawingml/2006/table">
            <a:tbl>
              <a:tblPr firstRow="1" bandRow="1"/>
              <a:tblGrid>
                <a:gridCol w="2258898">
                  <a:extLst>
                    <a:ext uri="{9D8B030D-6E8A-4147-A177-3AD203B41FA5}">
                      <a16:colId xmlns:a16="http://schemas.microsoft.com/office/drawing/2014/main" val="2139416827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1692663799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2990576522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1970120332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2645904114"/>
                    </a:ext>
                  </a:extLst>
                </a:gridCol>
              </a:tblGrid>
              <a:tr h="37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Assessment Element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 – Beginning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 – Developing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3 – Established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4 – Robust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96987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Assessment activities lead to reflective</a:t>
                      </a:r>
                      <a:endParaRPr lang="en-US" sz="1000" b="1">
                        <a:latin typeface="Arial Narrow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discussion about changes (e.g., to course</a:t>
                      </a:r>
                      <a:endParaRPr lang="en-US" sz="1000" b="1">
                        <a:latin typeface="Arial Narrow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content, pedagogy, or curricular structure) designed to improve student learning. Timeline for implementation is detailed.</a:t>
                      </a:r>
                      <a:endParaRPr lang="en-US" b="1" i="0" u="none" strike="noStrike" noProof="0" dirty="0">
                        <a:latin typeface="Arial Narrow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Student learning data did not lead to reflective discussion about changes in course content, pedagogy, or curricular structure.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Student learning data is not clearly linked to reflective discussion about changes in course content, pedagogy, or curricular structure, but changes were discussed and/or implemented. </a:t>
                      </a:r>
                      <a:endParaRPr lang="en-US" sz="10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 learning data led to reflective discussion about changes to course content, pedagogy, or curricular structure. Timeline for changes is described. </a:t>
                      </a:r>
                      <a:endParaRPr lang="en-US" sz="10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Student learning data led to detailed and specific discussion about changes to course content, pedagogy, or curricular structure. </a:t>
                      </a: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the impact of previous changes on student learning is evaluated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0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268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1910" marR="0"/>
                      <a:r>
                        <a:rPr lang="en-US" sz="1000" b="1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Assessment processes are reflected upon and improved.</a:t>
                      </a: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 on assessment processes not detailed and no reflection discussed.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Plans to improve and reflect on assessment processes.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Critical evaluation and reflection on past and current assessment processes leading to revisions.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evaluation and reflection on past and current assessment processes leading to specific and detailed revisions.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9251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1910" marR="0">
                        <a:tabLst>
                          <a:tab pos="41910" algn="l"/>
                          <a:tab pos="154940" algn="l"/>
                        </a:tabLs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Faculty are engaged in assessment activities.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One person assesses and analyzes student learning data.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Few faculty </a:t>
                      </a:r>
                      <a:r>
                        <a:rPr lang="en-US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(those collecting the data)</a:t>
                      </a:r>
                      <a:r>
                        <a:rPr lang="en-US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participate in assessing and analyzing student learning data.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Most faculty </a:t>
                      </a: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(those collecting the data and a committee) participate in discussion and reflection on assessment data.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faculty </a:t>
                      </a: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discuss and reflect on assessment data during an all-faculty meeting or retreat.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0358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>
                        <a:tabLst>
                          <a:tab pos="41910" algn="l"/>
                        </a:tabLst>
                      </a:pPr>
                      <a:r>
                        <a:rPr lang="en-US" sz="1000" b="1" dirty="0">
                          <a:effectLst/>
                          <a:latin typeface="Arial Narrow"/>
                          <a:ea typeface="Times New Roman" panose="02020603050405020304" pitchFamily="18" charset="0"/>
                          <a:cs typeface="Calibri"/>
                        </a:rPr>
                        <a:t>Assessment outcomes and benchmarks consistent or equivalent across multiple campuses and modalities </a:t>
                      </a: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E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Outcomes and benchmarks are not included for all campuses/modalities.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E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Outcomes and benchmarks are not consistent across campuses/modalities.</a:t>
                      </a:r>
                      <a:endParaRPr lang="en-US" b="0" i="0" u="none" strike="noStrike" noProof="0" dirty="0">
                        <a:latin typeface="Arial Narrow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E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Outcomes are consistent across campuses/modalities, but benchmarks are unique to each campus/modality.</a:t>
                      </a:r>
                      <a:endParaRPr lang="en-US" sz="10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E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Outcomes and benchmarks are consistently applied across all campuses/modalities.</a:t>
                      </a:r>
                      <a:endParaRPr lang="en-US" b="0" i="0" u="none" strike="noStrike" noProof="0" dirty="0">
                        <a:latin typeface="Arial Narrow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4981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1910" marR="0">
                        <a:buNone/>
                        <a:tabLst>
                          <a:tab pos="41910" algn="l"/>
                          <a:tab pos="154940" algn="l"/>
                        </a:tabLst>
                      </a:pPr>
                      <a:r>
                        <a:rPr lang="en-US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Assessment data tracking and reporting across locations/modalities.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data is not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all locations/modalities.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data is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tracked and reported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across locations/modalities for some but not all outcomes.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data is tracked and reported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across locations/modalities for all outcomes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data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tracked and reported across locations/modalities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 a strong focus on student achievement at each.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9409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A722F24-F36D-6978-BE37-39710AF4581D}"/>
              </a:ext>
            </a:extLst>
          </p:cNvPr>
          <p:cNvSpPr/>
          <p:nvPr/>
        </p:nvSpPr>
        <p:spPr>
          <a:xfrm>
            <a:off x="1120809" y="5291816"/>
            <a:ext cx="10715990" cy="83574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80FF4-2494-A4C4-0649-3F4CB66C7C61}"/>
              </a:ext>
            </a:extLst>
          </p:cNvPr>
          <p:cNvSpPr/>
          <p:nvPr/>
        </p:nvSpPr>
        <p:spPr>
          <a:xfrm>
            <a:off x="5476568" y="3598606"/>
            <a:ext cx="6360231" cy="83574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43C92-5F62-ED0C-4CDB-D5221513D8EC}"/>
              </a:ext>
            </a:extLst>
          </p:cNvPr>
          <p:cNvSpPr/>
          <p:nvPr/>
        </p:nvSpPr>
        <p:spPr>
          <a:xfrm>
            <a:off x="5476568" y="1809136"/>
            <a:ext cx="6360231" cy="10028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9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218E-DD2C-AB72-FD1E-9101893A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Assessment Report Template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434A6-C4D9-B26D-A1A6-43F55B135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2C71B-F61D-6ABF-41BB-E6919536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D88322-44EE-519E-2514-E1C931745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61873"/>
              </p:ext>
            </p:extLst>
          </p:nvPr>
        </p:nvGraphicFramePr>
        <p:xfrm>
          <a:off x="1104455" y="1276350"/>
          <a:ext cx="10336178" cy="547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242493" imgH="9654509" progId="Excel.Sheet.12">
                  <p:embed/>
                </p:oleObj>
              </mc:Choice>
              <mc:Fallback>
                <p:oleObj name="Worksheet" r:id="rId2" imgW="18242493" imgH="96545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4455" y="1276350"/>
                        <a:ext cx="10336178" cy="5472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44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7F1565-C9F2-5656-CB01-8624EB76D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Annual </a:t>
            </a:r>
          </a:p>
          <a:p>
            <a:r>
              <a:rPr lang="en-US" sz="4400" dirty="0"/>
              <a:t>Assessment Awards</a:t>
            </a:r>
          </a:p>
        </p:txBody>
      </p:sp>
      <p:pic>
        <p:nvPicPr>
          <p:cNvPr id="5" name="Picture Placeholder 4" descr="Golden trophy">
            <a:extLst>
              <a:ext uri="{FF2B5EF4-FFF2-40B4-BE49-F238E27FC236}">
                <a16:creationId xmlns:a16="http://schemas.microsoft.com/office/drawing/2014/main" id="{EBA2DED4-F4BD-AC6F-41C1-10981B3A5D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280308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F84E-2CF8-6517-5E90-CB965EC2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Best Graduate Program Assessment-</a:t>
            </a:r>
            <a:endParaRPr lang="en-US" sz="4000" b="0" dirty="0">
              <a:ea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55B2C-6B09-5C86-0B6A-DD68FE58C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5025" y="1428750"/>
            <a:ext cx="10518775" cy="5035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Forest Ecosystems and Society</a:t>
            </a:r>
          </a:p>
          <a:p>
            <a:pPr>
              <a:buNone/>
            </a:pPr>
            <a:endParaRPr lang="en-US" sz="4000" dirty="0">
              <a:latin typeface="Verdana"/>
              <a:ea typeface="Verdana"/>
            </a:endParaRPr>
          </a:p>
          <a:p>
            <a:pPr>
              <a:buNone/>
            </a:pPr>
            <a:r>
              <a:rPr lang="en-US" sz="4000" dirty="0">
                <a:latin typeface="Verdana"/>
                <a:ea typeface="Verdana"/>
              </a:rPr>
              <a:t>Most Improved Graduate</a:t>
            </a:r>
            <a:br>
              <a:rPr lang="en-US" sz="4000" dirty="0">
                <a:latin typeface="Verdana"/>
                <a:ea typeface="Verdana"/>
              </a:rPr>
            </a:br>
            <a:r>
              <a:rPr lang="en-US" sz="4000" dirty="0">
                <a:latin typeface="Verdana"/>
                <a:ea typeface="Verdana"/>
              </a:rPr>
              <a:t>Program Assessment-</a:t>
            </a:r>
            <a:endParaRPr lang="en-US" sz="4000"/>
          </a:p>
          <a:p>
            <a:pPr>
              <a:buNone/>
            </a:pPr>
            <a:r>
              <a:rPr lang="en-US" sz="4000" dirty="0"/>
              <a:t>Environmental Engineering</a:t>
            </a:r>
            <a:endParaRPr lang="en-US" sz="4000"/>
          </a:p>
          <a:p>
            <a:pPr marL="0" indent="0">
              <a:buNone/>
            </a:pPr>
            <a:endParaRPr lang="en-US" sz="6000" dirty="0"/>
          </a:p>
        </p:txBody>
      </p:sp>
      <p:pic>
        <p:nvPicPr>
          <p:cNvPr id="5" name="Picture 4" descr="Trophy against golden sky background">
            <a:extLst>
              <a:ext uri="{FF2B5EF4-FFF2-40B4-BE49-F238E27FC236}">
                <a16:creationId xmlns:a16="http://schemas.microsoft.com/office/drawing/2014/main" id="{5B53E6E9-707D-7835-8CD8-9E517620A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39" y="4413189"/>
            <a:ext cx="3119529" cy="20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7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145" y="1608747"/>
            <a:ext cx="7716253" cy="2387600"/>
          </a:xfrm>
        </p:spPr>
        <p:txBody>
          <a:bodyPr>
            <a:normAutofit/>
          </a:bodyPr>
          <a:lstStyle/>
          <a:p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87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73551" y="1605517"/>
            <a:ext cx="6674312" cy="3647522"/>
          </a:xfrm>
        </p:spPr>
        <p:txBody>
          <a:bodyPr>
            <a:normAutofit/>
          </a:bodyPr>
          <a:lstStyle/>
          <a:p>
            <a:r>
              <a:rPr lang="en-US" sz="3500" dirty="0">
                <a:ea typeface="Verdana"/>
              </a:rPr>
              <a:t>Overview of Annual Assessment Reporting &amp; Key Findings</a:t>
            </a:r>
          </a:p>
        </p:txBody>
      </p:sp>
      <p:pic>
        <p:nvPicPr>
          <p:cNvPr id="2" name="Picture Placeholder 3" descr="&quot;&quot;">
            <a:extLst>
              <a:ext uri="{FF2B5EF4-FFF2-40B4-BE49-F238E27FC236}">
                <a16:creationId xmlns:a16="http://schemas.microsoft.com/office/drawing/2014/main" id="{F0F1D932-F592-1AA6-C07B-A63D80C2B2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>
          <a:xfrm>
            <a:off x="861237" y="2329567"/>
            <a:ext cx="2231800" cy="2231800"/>
          </a:xfrm>
        </p:spPr>
      </p:pic>
    </p:spTree>
    <p:extLst>
      <p:ext uri="{BB962C8B-B14F-4D97-AF65-F5344CB8AC3E}">
        <p14:creationId xmlns:p14="http://schemas.microsoft.com/office/powerpoint/2010/main" val="105989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89" y="257559"/>
            <a:ext cx="10955382" cy="12911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Verdana"/>
                <a:ea typeface="Verdana"/>
              </a:rPr>
              <a:t>Assessment Report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Create Rubric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Clr>
                <a:srgbClr val="DC4305"/>
              </a:buClr>
              <a:buSzPct val="100000"/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Based on the report template, a rubric was created to be used to evaluate all assessment reports.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82354" y="3189027"/>
            <a:ext cx="3191743" cy="344488"/>
          </a:xfrm>
        </p:spPr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Enter Data </a:t>
            </a:r>
          </a:p>
          <a:p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Clr>
                <a:srgbClr val="DC4305"/>
              </a:buClr>
              <a:buSzPct val="100000"/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A score was determined on the rubric for each program and entered, along with comments, into Qualtrics to allow the data to be easily searched and retrieved.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Analyze Data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assessment report data was then analyzed to determine the areas of focus for annual professional development. </a:t>
            </a:r>
          </a:p>
        </p:txBody>
      </p:sp>
      <p:pic>
        <p:nvPicPr>
          <p:cNvPr id="9" name="Picture 8" descr="&quot;&quot;">
            <a:extLst>
              <a:ext uri="{FF2B5EF4-FFF2-40B4-BE49-F238E27FC236}">
                <a16:creationId xmlns:a16="http://schemas.microsoft.com/office/drawing/2014/main" id="{D2E044F2-004B-30BB-2784-F2E54F94D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84" y="2084905"/>
            <a:ext cx="504122" cy="504122"/>
          </a:xfrm>
          <a:prstGeom prst="rect">
            <a:avLst/>
          </a:prstGeom>
        </p:spPr>
      </p:pic>
      <p:pic>
        <p:nvPicPr>
          <p:cNvPr id="14" name="Picture 13" descr="&quot;&quot;">
            <a:extLst>
              <a:ext uri="{FF2B5EF4-FFF2-40B4-BE49-F238E27FC236}">
                <a16:creationId xmlns:a16="http://schemas.microsoft.com/office/drawing/2014/main" id="{ED3BB6A0-F648-3DAB-B153-6E3CED588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75" y="2084905"/>
            <a:ext cx="504122" cy="504122"/>
          </a:xfrm>
          <a:prstGeom prst="rect">
            <a:avLst/>
          </a:prstGeom>
        </p:spPr>
      </p:pic>
      <p:pic>
        <p:nvPicPr>
          <p:cNvPr id="18" name="Picture 17" descr="&quot;&quot;">
            <a:extLst>
              <a:ext uri="{FF2B5EF4-FFF2-40B4-BE49-F238E27FC236}">
                <a16:creationId xmlns:a16="http://schemas.microsoft.com/office/drawing/2014/main" id="{29C04D49-37D2-3E89-8C9E-CBEADEADA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3" y="2084905"/>
            <a:ext cx="504122" cy="5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2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4354-C6F2-C14D-9F1D-2535A970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658626"/>
            <a:ext cx="6405507" cy="494927"/>
          </a:xfrm>
        </p:spPr>
        <p:txBody>
          <a:bodyPr>
            <a:noAutofit/>
          </a:bodyPr>
          <a:lstStyle/>
          <a:p>
            <a:r>
              <a:rPr lang="en-US" sz="3200" dirty="0"/>
              <a:t>Assessment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AE03A0-CE3F-A1FE-D4CD-2562317E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080" y="1804946"/>
            <a:ext cx="2837858" cy="4636301"/>
          </a:xfr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6400" b="1" dirty="0">
                <a:solidFill>
                  <a:srgbClr val="DC4405"/>
                </a:solidFill>
                <a:latin typeface="+mj-lt"/>
                <a:ea typeface="Gill Sans" charset="0"/>
                <a:cs typeface="Gill Sans" charset="0"/>
              </a:rPr>
              <a:t>Assessment Categories</a:t>
            </a:r>
          </a:p>
          <a:p>
            <a:pPr marL="225425" indent="-2254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Outcomes are specific and measurable</a:t>
            </a:r>
          </a:p>
          <a:p>
            <a:pPr marL="225425" indent="-2254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Outcomes match catalog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/>
                <a:ea typeface="Gill Sans" charset="0"/>
                <a:cs typeface="Gill Sans" charset="0"/>
              </a:rPr>
              <a:t>Each program outcome has direct assessment methods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Outcomes have appropriate benchmarks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Data is collected systematically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Data is analyzed to provide basis for continuous improvement efforts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Assessment activities lead to discussions about changes designed to improve student learning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Assessment processes are improved and reflected upon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UcPeriod"/>
            </a:pPr>
            <a:r>
              <a:rPr lang="en-US" sz="5200" dirty="0">
                <a:latin typeface="Gill Sans" charset="0"/>
                <a:ea typeface="Gill Sans" charset="0"/>
                <a:cs typeface="Gill Sans" charset="0"/>
              </a:rPr>
              <a:t>Faculty are engaged in assessment activities</a:t>
            </a:r>
          </a:p>
        </p:txBody>
      </p:sp>
      <p:pic>
        <p:nvPicPr>
          <p:cNvPr id="11" name="Picture 10" descr="&quot;&quot;">
            <a:extLst>
              <a:ext uri="{FF2B5EF4-FFF2-40B4-BE49-F238E27FC236}">
                <a16:creationId xmlns:a16="http://schemas.microsoft.com/office/drawing/2014/main" id="{5EDDD7AF-8DA6-50E2-B908-18B56A3C2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" y="649431"/>
            <a:ext cx="504122" cy="50412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98CF82-2A19-89DE-C229-8457BB1B7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278975"/>
              </p:ext>
            </p:extLst>
          </p:nvPr>
        </p:nvGraphicFramePr>
        <p:xfrm>
          <a:off x="897932" y="1363371"/>
          <a:ext cx="8228148" cy="507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8A3465-16C9-C3CA-053C-18C44A7E3111}"/>
              </a:ext>
            </a:extLst>
          </p:cNvPr>
          <p:cNvSpPr txBox="1">
            <a:spLocks/>
          </p:cNvSpPr>
          <p:nvPr/>
        </p:nvSpPr>
        <p:spPr>
          <a:xfrm>
            <a:off x="8825948" y="574236"/>
            <a:ext cx="3137990" cy="112580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20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800" b="0" i="0" u="none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400" kern="12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4405"/>
              </a:buClr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None/>
            </a:pPr>
            <a:r>
              <a:rPr lang="en-US" sz="1400" b="1" dirty="0">
                <a:latin typeface="+mj-lt"/>
                <a:ea typeface="Gill Sans" charset="0"/>
                <a:cs typeface="Gill Sans" charset="0"/>
              </a:rPr>
              <a:t>2021: </a:t>
            </a:r>
            <a:r>
              <a:rPr lang="en-US" sz="1400" b="1" dirty="0">
                <a:solidFill>
                  <a:srgbClr val="DC4405"/>
                </a:solidFill>
                <a:latin typeface="+mj-lt"/>
                <a:ea typeface="Gill Sans" charset="0"/>
                <a:cs typeface="Gill Sans" charset="0"/>
              </a:rPr>
              <a:t>150 </a:t>
            </a:r>
            <a:r>
              <a:rPr lang="en-US" sz="1400" dirty="0">
                <a:latin typeface="+mj-lt"/>
                <a:ea typeface="Gill Sans" charset="0"/>
                <a:cs typeface="Gill Sans" charset="0"/>
              </a:rPr>
              <a:t>programs assessed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None/>
            </a:pPr>
            <a:r>
              <a:rPr lang="en-US" sz="1400" b="1" dirty="0">
                <a:latin typeface="+mj-lt"/>
                <a:ea typeface="Gill Sans" charset="0"/>
                <a:cs typeface="Gill Sans" charset="0"/>
              </a:rPr>
              <a:t>2023: </a:t>
            </a:r>
            <a:r>
              <a:rPr lang="en-US" sz="1400" b="1" dirty="0">
                <a:solidFill>
                  <a:srgbClr val="DC4405"/>
                </a:solidFill>
                <a:latin typeface="+mj-lt"/>
                <a:ea typeface="Gill Sans" charset="0"/>
                <a:cs typeface="Gill Sans" charset="0"/>
              </a:rPr>
              <a:t>160 </a:t>
            </a:r>
            <a:r>
              <a:rPr lang="en-US" sz="1400" dirty="0">
                <a:latin typeface="+mj-lt"/>
                <a:ea typeface="Gill Sans" charset="0"/>
                <a:cs typeface="Gill Sans" charset="0"/>
              </a:rPr>
              <a:t>programs assessed</a:t>
            </a:r>
            <a:endParaRPr lang="en-US" sz="1400" b="1" dirty="0">
              <a:solidFill>
                <a:srgbClr val="DC4405"/>
              </a:solidFill>
              <a:latin typeface="+mj-lt"/>
              <a:ea typeface="Gill Sans" charset="0"/>
              <a:cs typeface="Gill Sans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+mj-lt"/>
                <a:ea typeface="Gill Sans" charset="0"/>
                <a:cs typeface="Gill Sans" charset="0"/>
              </a:rPr>
              <a:t>2024: </a:t>
            </a:r>
            <a:r>
              <a:rPr lang="en-US" sz="1400" b="1" dirty="0">
                <a:solidFill>
                  <a:srgbClr val="DC4405"/>
                </a:solidFill>
                <a:latin typeface="+mj-lt"/>
                <a:ea typeface="Gill Sans" charset="0"/>
                <a:cs typeface="Gill Sans" charset="0"/>
              </a:rPr>
              <a:t>163 </a:t>
            </a:r>
            <a:r>
              <a:rPr lang="en-US" sz="1400" dirty="0">
                <a:latin typeface="+mj-lt"/>
                <a:ea typeface="Gill Sans" charset="0"/>
                <a:cs typeface="Gill Sans" charset="0"/>
              </a:rPr>
              <a:t>programs assessed</a:t>
            </a:r>
            <a:endParaRPr lang="en-US" sz="1400" b="1" dirty="0">
              <a:solidFill>
                <a:srgbClr val="DC4405"/>
              </a:solidFill>
              <a:latin typeface="+mj-lt"/>
              <a:ea typeface="Gill Sans" charset="0"/>
              <a:cs typeface="Gill Sans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+mj-lt"/>
                <a:ea typeface="Gill Sans" charset="0"/>
                <a:cs typeface="Gill Sans" charset="0"/>
              </a:rPr>
              <a:t>2025: </a:t>
            </a:r>
            <a:r>
              <a:rPr lang="en-US" sz="1400" b="1" dirty="0">
                <a:solidFill>
                  <a:srgbClr val="DC4405"/>
                </a:solidFill>
                <a:latin typeface="+mj-lt"/>
                <a:ea typeface="Gill Sans" charset="0"/>
                <a:cs typeface="Gill Sans" charset="0"/>
              </a:rPr>
              <a:t>153 </a:t>
            </a:r>
            <a:r>
              <a:rPr lang="en-US" sz="1400" dirty="0">
                <a:latin typeface="+mj-lt"/>
                <a:ea typeface="Gill Sans" charset="0"/>
                <a:cs typeface="Gill Sans" charset="0"/>
              </a:rPr>
              <a:t>programs assessed</a:t>
            </a:r>
            <a:endParaRPr lang="en-US" sz="1400" b="1" dirty="0">
              <a:latin typeface="+mj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0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21800-41B6-346A-FBF2-71F368CC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5B98-5CE7-4528-3EC9-52481F00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Assessment Feedback</a:t>
            </a:r>
          </a:p>
        </p:txBody>
      </p:sp>
      <p:pic>
        <p:nvPicPr>
          <p:cNvPr id="11" name="Picture 10" descr="&quot;&quot;">
            <a:extLst>
              <a:ext uri="{FF2B5EF4-FFF2-40B4-BE49-F238E27FC236}">
                <a16:creationId xmlns:a16="http://schemas.microsoft.com/office/drawing/2014/main" id="{69C6CEA5-1B5A-1798-4BAF-F861C48AA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" y="649431"/>
            <a:ext cx="504122" cy="504122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337B26-8947-FBCD-A73E-53143D016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632668"/>
              </p:ext>
            </p:extLst>
          </p:nvPr>
        </p:nvGraphicFramePr>
        <p:xfrm>
          <a:off x="1351481" y="1308309"/>
          <a:ext cx="9489038" cy="489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204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4354-C6F2-C14D-9F1D-2535A970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Assessment Feedback</a:t>
            </a:r>
          </a:p>
        </p:txBody>
      </p:sp>
      <p:pic>
        <p:nvPicPr>
          <p:cNvPr id="11" name="Picture 10" descr="&quot;&quot;">
            <a:extLst>
              <a:ext uri="{FF2B5EF4-FFF2-40B4-BE49-F238E27FC236}">
                <a16:creationId xmlns:a16="http://schemas.microsoft.com/office/drawing/2014/main" id="{5EDDD7AF-8DA6-50E2-B908-18B56A3C2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1" y="649431"/>
            <a:ext cx="504122" cy="504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A49CB-E8F5-C055-A177-33CDE4349215}"/>
              </a:ext>
            </a:extLst>
          </p:cNvPr>
          <p:cNvSpPr txBox="1"/>
          <p:nvPr/>
        </p:nvSpPr>
        <p:spPr>
          <a:xfrm>
            <a:off x="8404273" y="901492"/>
            <a:ext cx="3583248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25 </a:t>
            </a:r>
            <a:r>
              <a:rPr lang="en-US" sz="1600" dirty="0">
                <a:latin typeface="+mj-lt"/>
              </a:rPr>
              <a:t>assessed programs in </a:t>
            </a:r>
            <a:r>
              <a:rPr lang="en-US" sz="1600" b="1" dirty="0">
                <a:latin typeface="+mj-lt"/>
              </a:rPr>
              <a:t>2023</a:t>
            </a:r>
          </a:p>
          <a:p>
            <a:r>
              <a:rPr lang="en-US" sz="1600" b="1" dirty="0">
                <a:latin typeface="+mj-lt"/>
              </a:rPr>
              <a:t>17 </a:t>
            </a:r>
            <a:r>
              <a:rPr lang="en-US" sz="1600" dirty="0">
                <a:latin typeface="+mj-lt"/>
              </a:rPr>
              <a:t>assessed programs in </a:t>
            </a:r>
            <a:r>
              <a:rPr lang="en-US" sz="1600" b="1" dirty="0">
                <a:latin typeface="+mj-lt"/>
              </a:rPr>
              <a:t>2024</a:t>
            </a:r>
          </a:p>
          <a:p>
            <a:r>
              <a:rPr lang="en-US" sz="1600" b="1" dirty="0">
                <a:latin typeface="+mj-lt"/>
              </a:rPr>
              <a:t>24 </a:t>
            </a:r>
            <a:r>
              <a:rPr lang="en-US" sz="1600" dirty="0">
                <a:latin typeface="+mj-lt"/>
              </a:rPr>
              <a:t>assessed programs in </a:t>
            </a:r>
            <a:r>
              <a:rPr lang="en-US" sz="1600" b="1" dirty="0">
                <a:latin typeface="+mj-lt"/>
              </a:rPr>
              <a:t>2025</a:t>
            </a:r>
            <a:r>
              <a:rPr lang="en-US" sz="1600" dirty="0">
                <a:latin typeface="+mj-lt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D475BC-C841-1733-3C47-B73B2705AC8A}"/>
              </a:ext>
            </a:extLst>
          </p:cNvPr>
          <p:cNvCxnSpPr>
            <a:cxnSpLocks/>
          </p:cNvCxnSpPr>
          <p:nvPr/>
        </p:nvCxnSpPr>
        <p:spPr>
          <a:xfrm>
            <a:off x="1815022" y="1954124"/>
            <a:ext cx="0" cy="50412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DDD7DCF-9A21-32E2-8DB7-A5A00EF66A80}"/>
              </a:ext>
            </a:extLst>
          </p:cNvPr>
          <p:cNvSpPr txBox="1"/>
          <p:nvPr/>
        </p:nvSpPr>
        <p:spPr>
          <a:xfrm>
            <a:off x="2384241" y="1655720"/>
            <a:ext cx="7423517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DC4405"/>
                </a:solidFill>
                <a:latin typeface="+mj-lt"/>
              </a:rPr>
              <a:t>2025</a:t>
            </a:r>
            <a:r>
              <a:rPr lang="en-US" sz="2000" b="1" dirty="0">
                <a:latin typeface="+mj-lt"/>
              </a:rPr>
              <a:t> Multiple Locations &amp; Modalities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AEBF3B-0C82-7AE6-2E0D-CCCD76A36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326747"/>
              </p:ext>
            </p:extLst>
          </p:nvPr>
        </p:nvGraphicFramePr>
        <p:xfrm>
          <a:off x="1948477" y="1957134"/>
          <a:ext cx="8199795" cy="453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30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E8AC2-C595-6EDD-1762-DD5617260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D0128F-7C60-A3E3-0F5F-EBCEFF1AC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3551" y="1605517"/>
            <a:ext cx="6674312" cy="3647522"/>
          </a:xfrm>
        </p:spPr>
        <p:txBody>
          <a:bodyPr>
            <a:normAutofit/>
          </a:bodyPr>
          <a:lstStyle/>
          <a:p>
            <a:r>
              <a:rPr lang="en-US" sz="3500" dirty="0">
                <a:ea typeface="Verdana"/>
              </a:rPr>
              <a:t>NWCCU </a:t>
            </a:r>
            <a:r>
              <a:rPr lang="en-US" sz="3500" dirty="0" err="1">
                <a:ea typeface="Verdana"/>
              </a:rPr>
              <a:t>Accreditaion</a:t>
            </a:r>
            <a:r>
              <a:rPr lang="en-US" sz="3500" dirty="0">
                <a:ea typeface="Verdana"/>
              </a:rPr>
              <a:t> Site Visit April 7 – 10</a:t>
            </a:r>
          </a:p>
          <a:p>
            <a:endParaRPr lang="en-US" sz="3500" b="0" dirty="0">
              <a:ea typeface="+mj-lt"/>
              <a:cs typeface="+mj-lt"/>
            </a:endParaRPr>
          </a:p>
        </p:txBody>
      </p:sp>
      <p:pic>
        <p:nvPicPr>
          <p:cNvPr id="2" name="Picture Placeholder 3" descr="Arrow circle with solid fill">
            <a:extLst>
              <a:ext uri="{FF2B5EF4-FFF2-40B4-BE49-F238E27FC236}">
                <a16:creationId xmlns:a16="http://schemas.microsoft.com/office/drawing/2014/main" id="{E61C6FEB-9BA1-5DE9-9440-B7AE8941C9F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1237" y="2329567"/>
            <a:ext cx="2231800" cy="2231800"/>
          </a:xfrm>
        </p:spPr>
      </p:pic>
    </p:spTree>
    <p:extLst>
      <p:ext uri="{BB962C8B-B14F-4D97-AF65-F5344CB8AC3E}">
        <p14:creationId xmlns:p14="http://schemas.microsoft.com/office/powerpoint/2010/main" val="98883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8DDBE-332B-AB19-0EAA-C405B4262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9335503" cy="3302000"/>
          </a:xfrm>
        </p:spPr>
        <p:txBody>
          <a:bodyPr/>
          <a:lstStyle/>
          <a:p>
            <a:r>
              <a:rPr lang="en-US" sz="3500" b="0" dirty="0">
                <a:latin typeface="Verdana"/>
                <a:ea typeface="Verdana"/>
                <a:hlinkClick r:id="rId2"/>
              </a:rPr>
              <a:t>https://www.mentimeter.com/app/presentation/altxz7ya7ygrqdnkjxwv8qis9r3c99x7/edit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C0A17-BE9F-E5E0-1662-EB616F5AC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30713"/>
            <a:ext cx="7716253" cy="8270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4354-C6F2-C14D-9F1D-2535A970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4" y="541894"/>
            <a:ext cx="9879563" cy="737586"/>
          </a:xfrm>
        </p:spPr>
        <p:txBody>
          <a:bodyPr>
            <a:normAutofit/>
          </a:bodyPr>
          <a:lstStyle/>
          <a:p>
            <a:r>
              <a:rPr lang="en-US" sz="3200" dirty="0"/>
              <a:t>Assessment Rubric</a:t>
            </a:r>
          </a:p>
        </p:txBody>
      </p:sp>
      <p:pic>
        <p:nvPicPr>
          <p:cNvPr id="5" name="Picture Placeholder 4" descr="&quot;&quot;">
            <a:extLst>
              <a:ext uri="{FF2B5EF4-FFF2-40B4-BE49-F238E27FC236}">
                <a16:creationId xmlns:a16="http://schemas.microsoft.com/office/drawing/2014/main" id="{C5613650-85F2-4341-9630-17A97C0BA5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157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7DDF29C-46C8-EABB-E283-EC952E021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73565"/>
              </p:ext>
            </p:extLst>
          </p:nvPr>
        </p:nvGraphicFramePr>
        <p:xfrm>
          <a:off x="1120809" y="1455813"/>
          <a:ext cx="10715990" cy="4877993"/>
        </p:xfrm>
        <a:graphic>
          <a:graphicData uri="http://schemas.openxmlformats.org/drawingml/2006/table">
            <a:tbl>
              <a:tblPr firstRow="1" bandRow="1"/>
              <a:tblGrid>
                <a:gridCol w="2258898">
                  <a:extLst>
                    <a:ext uri="{9D8B030D-6E8A-4147-A177-3AD203B41FA5}">
                      <a16:colId xmlns:a16="http://schemas.microsoft.com/office/drawing/2014/main" val="2139416827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1692663799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2990576522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1970120332"/>
                    </a:ext>
                  </a:extLst>
                </a:gridCol>
                <a:gridCol w="2114273">
                  <a:extLst>
                    <a:ext uri="{9D8B030D-6E8A-4147-A177-3AD203B41FA5}">
                      <a16:colId xmlns:a16="http://schemas.microsoft.com/office/drawing/2014/main" val="2645904114"/>
                    </a:ext>
                  </a:extLst>
                </a:gridCol>
              </a:tblGrid>
              <a:tr h="394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Assessment Element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1 – Beginning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 – Developing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3 – Established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Kievit Offc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4 – Robust</a:t>
                      </a:r>
                    </a:p>
                  </a:txBody>
                  <a:tcPr marL="45720" marR="457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96987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1910" marR="0">
                        <a:tabLst>
                          <a:tab pos="41910" algn="l"/>
                        </a:tabLs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Outcomes are specific and measurable.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are not measurable or specific about what students will learn.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are present but </a:t>
                      </a:r>
                      <a:r>
                        <a:rPr lang="en-US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 outcomes </a:t>
                      </a:r>
                      <a:r>
                        <a:rPr lang="en-US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imprecise verbs, have vague description of what students will learn, or relate to more than one area.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Most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outcomes have verbs relating to one specific area and description of students’ measurable content, skills, or attitudes.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outcomes use precise verbs, focus on one specific area, and provide rich description of students’ measurable content, skills, or attitudes.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9251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1910" marR="0">
                        <a:tabLst>
                          <a:tab pos="41910" algn="l"/>
                        </a:tabLst>
                      </a:pPr>
                      <a:r>
                        <a:rPr lang="en-US" sz="1000" b="1" dirty="0">
                          <a:effectLst/>
                          <a:latin typeface="Arial Narrow"/>
                          <a:ea typeface="Times New Roman" panose="02020603050405020304" pitchFamily="18" charset="0"/>
                          <a:cs typeface="Calibri"/>
                        </a:rPr>
                        <a:t>Outcomes match catalog.</a:t>
                      </a:r>
                      <a:endParaRPr lang="en-US" sz="1100" b="1" dirty="0">
                        <a:effectLst/>
                        <a:latin typeface="Arial Narrow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are not in the catalog.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Outcomes listed in the catalog do not match those in the report.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Some catalog outcomes match those in the report.</a:t>
                      </a: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All catalog outcomes match those in</a:t>
                      </a:r>
                      <a:endParaRPr lang="en-US" sz="1000" b="0" i="0" u="none" strike="noStrike" noProof="0" dirty="0">
                        <a:latin typeface="Arial Narrow"/>
                      </a:endParaRPr>
                    </a:p>
                    <a:p>
                      <a:pPr marL="0" marR="0" lvl="0"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the report.</a:t>
                      </a:r>
                      <a:endParaRPr lang="en-US" b="0" i="0" u="none" strike="noStrike" noProof="0" dirty="0">
                        <a:latin typeface="Arial Narrow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4981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1910" marR="0">
                        <a:tabLst>
                          <a:tab pos="41910" algn="l"/>
                          <a:tab pos="179070" algn="l"/>
                        </a:tabLs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Each program outcome has direct assessment methods.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outcomes have direct assessment methods.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Few outcomes have at least one direct assessment method.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Most outcomes have at least one direct assessment method.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outcomes have at least one direct assessment method.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40717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1910" marR="0">
                        <a:tabLst>
                          <a:tab pos="41910" algn="l"/>
                          <a:tab pos="179070" algn="l"/>
                        </a:tabLs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have appropriate benchmarks.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No appropriate benchmarks.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Outcomes have appropriate benchmarks at either the student or program-level.</a:t>
                      </a:r>
                      <a:endParaRPr lang="en-US" b="0" i="0" u="none" strike="noStrike" noProof="0" dirty="0">
                        <a:latin typeface="Arial Narrow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Most outcomes have appropriate benchmarks that define student and program-level expectations.</a:t>
                      </a:r>
                      <a:endParaRPr lang="en-US" dirty="0">
                        <a:latin typeface="Arial Narrow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All outcomes have appropriate</a:t>
                      </a:r>
                      <a:endParaRPr lang="en-US" sz="1000" b="0" i="0" u="none" strike="noStrike" noProof="0" dirty="0">
                        <a:latin typeface="Arial Narrow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benchmarks that define student and</a:t>
                      </a:r>
                      <a:endParaRPr lang="en-US" sz="1000" b="0" i="0" u="none" strike="noStrike" noProof="0">
                        <a:latin typeface="Arial Narrow"/>
                      </a:endParaRPr>
                    </a:p>
                    <a:p>
                      <a:pPr marL="0" marR="0" lvl="0"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program-level expectations.</a:t>
                      </a:r>
                      <a:endParaRPr lang="en-US" dirty="0">
                        <a:latin typeface="Arial Narrow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1602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1910" marR="0">
                        <a:tabLst>
                          <a:tab pos="41910" algn="l"/>
                          <a:tab pos="179070" algn="l"/>
                        </a:tabLs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 is collected systematically.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No data and no plans to begin systematically collecting student work for analysis.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Data collected are too limited/insufficient to enable analysis of achievement in more than a few program outcomes OR missing data from sections or campuses.</a:t>
                      </a:r>
                      <a:endParaRPr lang="en-US" b="0" i="0" u="none" strike="noStrike" noProof="0" dirty="0">
                        <a:latin typeface="Arial Narrow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Data collected systematically, enabling analysis of achievement in most program</a:t>
                      </a:r>
                      <a:endParaRPr lang="en-US" sz="1000" b="0" i="0" u="none" strike="noStrike" noProof="0" dirty="0">
                        <a:latin typeface="Arial Narrow"/>
                      </a:endParaRPr>
                    </a:p>
                    <a:p>
                      <a:pPr marL="0" marR="0" lvl="0"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outcomes, but not all.</a:t>
                      </a:r>
                      <a:endParaRPr lang="en-US" b="0" i="0" u="none" strike="noStrike" noProof="0" dirty="0">
                        <a:latin typeface="Arial Narrow"/>
                      </a:endParaRPr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effectLst/>
                          <a:latin typeface="Arial Narrow"/>
                        </a:rPr>
                        <a:t>Data collected systematically, enabling robust analysis of achievement in all program outcomes.</a:t>
                      </a:r>
                      <a:endParaRPr lang="en-US" b="0" i="0" u="none" strike="noStrike" noProof="0" dirty="0">
                        <a:latin typeface="Arial Narrow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9147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1910" marR="0">
                        <a:tabLst>
                          <a:tab pos="41910" algn="l"/>
                          <a:tab pos="179070" algn="l"/>
                        </a:tabLs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Data is analyzed to provide basis for continuous improvement efforts.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 analysis or plans for scoring and analyzing data effectively.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latin typeface="Arial Narrow"/>
                          <a:ea typeface="Times New Roman" panose="02020603050405020304" pitchFamily="18" charset="0"/>
                          <a:cs typeface="Times New Roman"/>
                        </a:rPr>
                        <a:t>Analysis is cursory and limits the program’s ability to draw meaningful conclusions about student achievement.</a:t>
                      </a:r>
                      <a:endParaRPr lang="en-US" sz="1100" dirty="0">
                        <a:effectLst/>
                        <a:latin typeface="Arial Narrow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reveals general trends, but it may not be robust enough to allow program to pinpoint source problems and move to address them.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of assessment results enables program to identify patterns and themes related to student achievement. Analysis forms solid foundation for assessment activities and continuous improvement.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27305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F0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9244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07DBB96-EE15-D32E-2A97-35706EE25E87}"/>
              </a:ext>
            </a:extLst>
          </p:cNvPr>
          <p:cNvSpPr/>
          <p:nvPr/>
        </p:nvSpPr>
        <p:spPr>
          <a:xfrm>
            <a:off x="5476568" y="1858297"/>
            <a:ext cx="6360231" cy="7079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0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257&quot;&gt;&lt;object type=&quot;3&quot; unique_id=&quot;11746&quot;&gt;&lt;property id=&quot;20148&quot; value=&quot;5&quot;/&gt;&lt;property id=&quot;20300&quot; value=&quot;Slide 1&quot;/&gt;&lt;property id=&quot;20307&quot; value=&quot;265&quot;/&gt;&lt;/object&gt;&lt;object type=&quot;3&quot; unique_id=&quot;11747&quot;&gt;&lt;property id=&quot;20148&quot; value=&quot;5&quot;/&gt;&lt;property id=&quot;20300&quot; value=&quot;Slide 2 - &amp;quot;TITLE OF YOUR PRESENTATION&amp;quot;&quot;/&gt;&lt;property id=&quot;20307&quot; value=&quot;266&quot;/&gt;&lt;/object&gt;&lt;object type=&quot;3&quot; unique_id=&quot;11887&quot;&gt;&lt;property id=&quot;20148&quot; value=&quot;5&quot;/&gt;&lt;property id=&quot;20300&quot; value=&quot;Slide 3 - &amp;quot;Title for Single Column Slide&amp;quot;&quot;/&gt;&lt;property id=&quot;20307&quot; value=&quot;267&quot;/&gt;&lt;/object&gt;&lt;object type=&quot;3&quot; unique_id=&quot;11915&quot;&gt;&lt;property id=&quot;20148&quot; value=&quot;5&quot;/&gt;&lt;property id=&quot;20300&quot; value=&quot;Slide 4 - &amp;quot;Title for Single Column Slide&amp;quot;&quot;/&gt;&lt;property id=&quot;20307&quot; value=&quot;268&quot;/&gt;&lt;/object&gt;&lt;object type=&quot;3&quot; unique_id=&quot;11916&quot;&gt;&lt;property id=&quot;20148&quot; value=&quot;5&quot;/&gt;&lt;property id=&quot;20300&quot; value=&quot;Slide 5 - &amp;quot;Title of Three Major Concepts&amp;quot;&quot;/&gt;&lt;property id=&quot;20307&quot; value=&quot;269&quot;/&gt;&lt;/object&gt;&lt;object type=&quot;3&quot; unique_id=&quot;11966&quot;&gt;&lt;property id=&quot;20148&quot; value=&quot;5&quot;/&gt;&lt;property id=&quot;20300&quot; value=&quot;Slide 6 - &amp;quot;Title of Three Major Concepts&amp;quot;&quot;/&gt;&lt;property id=&quot;20307&quot; value=&quot;270&quot;/&gt;&lt;/object&gt;&lt;object type=&quot;3&quot; unique_id=&quot;11967&quot;&gt;&lt;property id=&quot;20148&quot; value=&quot;5&quot;/&gt;&lt;property id=&quot;20300&quot; value=&quot;Slide 7 - &amp;quot;Transition To Next Section&amp;quot;&quot;/&gt;&lt;property id=&quot;20307&quot; value=&quot;271&quot;/&gt;&lt;/object&gt;&lt;object type=&quot;3&quot; unique_id=&quot;11968&quot;&gt;&lt;property id=&quot;20148&quot; value=&quot;5&quot;/&gt;&lt;property id=&quot;20300&quot; value=&quot;Slide 8 - &amp;quot;A Vertical Picture is Worth a Thousand Words&amp;quot;&quot;/&gt;&lt;property id=&quot;20307&quot; value=&quot;272&quot;/&gt;&lt;/object&gt;&lt;object type=&quot;3&quot; unique_id=&quot;12109&quot;&gt;&lt;property id=&quot;20148&quot; value=&quot;5&quot;/&gt;&lt;property id=&quot;20300&quot; value=&quot;Slide 9 - &amp;quot;A Vertical Picture is Worth a Thousand Words&amp;quot;&quot;/&gt;&lt;property id=&quot;20307&quot; value=&quot;273&quot;/&gt;&lt;/object&gt;&lt;object type=&quot;3&quot; unique_id=&quot;12110&quot;&gt;&lt;property id=&quot;20148&quot; value=&quot;5&quot;/&gt;&lt;property id=&quot;20300&quot; value=&quot;Slide 10 - &amp;quot;A Horizontal Image&amp;quot;&quot;/&gt;&lt;property id=&quot;20307&quot; value=&quot;274&quot;/&gt;&lt;/object&gt;&lt;object type=&quot;3&quot; unique_id=&quot;12111&quot;&gt;&lt;property id=&quot;20148&quot; value=&quot;5&quot;/&gt;&lt;property id=&quot;20300&quot; value=&quot;Slide 11 - &amp;quot;A Horizontal Image&amp;quot;&quot;/&gt;&lt;property id=&quot;20307&quot; value=&quot;275&quot;/&gt;&lt;/object&gt;&lt;object type=&quot;3&quot; unique_id=&quot;12112&quot;&gt;&lt;property id=&quot;20148&quot; value=&quot;5&quot;/&gt;&lt;property id=&quot;20300&quot; value=&quot;Slide 12 - &amp;quot;Title for Three Column Slide with Icons&amp;quot;&quot;/&gt;&lt;property id=&quot;20307&quot; value=&quot;276&quot;/&gt;&lt;/object&gt;&lt;object type=&quot;3&quot; unique_id=&quot;12113&quot;&gt;&lt;property id=&quot;20148&quot; value=&quot;5&quot;/&gt;&lt;property id=&quot;20300&quot; value=&quot;Slide 13 - &amp;quot;Title for Three Column Slide&amp;quot;&quot;/&gt;&lt;property id=&quot;20307&quot; value=&quot;277&quot;/&gt;&lt;/object&gt;&lt;object type=&quot;3&quot; unique_id=&quot;12114&quot;&gt;&lt;property id=&quot;20148&quot; value=&quot;5&quot;/&gt;&lt;property id=&quot;20300&quot; value=&quot;Slide 14 - &amp;quot;Three Columns Without Icons&amp;quot;&quot;/&gt;&lt;property id=&quot;20307&quot; value=&quot;278&quot;/&gt;&lt;/object&gt;&lt;object type=&quot;3&quot; unique_id=&quot;12664&quot;&gt;&lt;property id=&quot;20148&quot; value=&quot;5&quot;/&gt;&lt;property id=&quot;20300&quot; value=&quot;Slide 15 - &amp;quot;Three Columns Without Icons&amp;quot;&quot;/&gt;&lt;property id=&quot;20307&quot; value=&quot;279&quot;/&gt;&lt;/object&gt;&lt;object type=&quot;3&quot; unique_id=&quot;12665&quot;&gt;&lt;property id=&quot;20148&quot; value=&quot;5&quot;/&gt;&lt;property id=&quot;20300&quot; value=&quot;Slide 16 - &amp;quot;Title for Two Column Slide&amp;quot;&quot;/&gt;&lt;property id=&quot;20307&quot; value=&quot;280&quot;/&gt;&lt;/object&gt;&lt;object type=&quot;3&quot; unique_id=&quot;12666&quot;&gt;&lt;property id=&quot;20148&quot; value=&quot;5&quot;/&gt;&lt;property id=&quot;20300&quot; value=&quot;Slide 17 - &amp;quot;Title for Two Column Slide&amp;quot;&quot;/&gt;&lt;property id=&quot;20307&quot; value=&quot;281&quot;/&gt;&lt;/object&gt;&lt;object type=&quot;3&quot; unique_id=&quot;12667&quot;&gt;&lt;property id=&quot;20148&quot; value=&quot;5&quot;/&gt;&lt;property id=&quot;20300&quot; value=&quot;Slide 18&quot;/&gt;&lt;property id=&quot;20307&quot; value=&quot;282&quot;/&gt;&lt;/object&gt;&lt;object type=&quot;3&quot; unique_id=&quot;12668&quot;&gt;&lt;property id=&quot;20148&quot; value=&quot;5&quot;/&gt;&lt;property id=&quot;20300&quot; value=&quot;Slide 19&quot;/&gt;&lt;property id=&quot;20307&quot; value=&quot;283&quot;/&gt;&lt;/object&gt;&lt;object type=&quot;3&quot; unique_id=&quot;12669&quot;&gt;&lt;property id=&quot;20148&quot; value=&quot;5&quot;/&gt;&lt;property id=&quot;20300&quot; value=&quot;Slide 20&quot;/&gt;&lt;property id=&quot;20307&quot; value=&quot;284&quot;/&gt;&lt;/object&gt;&lt;object type=&quot;3&quot; unique_id=&quot;12670&quot;&gt;&lt;property id=&quot;20148&quot; value=&quot;5&quot;/&gt;&lt;property id=&quot;20300&quot; value=&quot;Slide 21&quot;/&gt;&lt;property id=&quot;20307&quot; value=&quot;285&quot;/&gt;&lt;/object&gt;&lt;object type=&quot;3&quot; unique_id=&quot;12671&quot;&gt;&lt;property id=&quot;20148&quot; value=&quot;5&quot;/&gt;&lt;property id=&quot;20300&quot; value=&quot;Slide 22&quot;/&gt;&lt;property id=&quot;20307&quot; value=&quot;286&quot;/&gt;&lt;/object&gt;&lt;object type=&quot;3&quot; unique_id=&quot;12672&quot;&gt;&lt;property id=&quot;20148&quot; value=&quot;5&quot;/&gt;&lt;property id=&quot;20300&quot; value=&quot;Slide 23&quot;/&gt;&lt;property id=&quot;20307&quot; value=&quot;287&quot;/&gt;&lt;/object&gt;&lt;object type=&quot;3&quot; unique_id=&quot;12673&quot;&gt;&lt;property id=&quot;20148&quot; value=&quot;5&quot;/&gt;&lt;property id=&quot;20300&quot; value=&quot;Slide 24&quot;/&gt;&lt;property id=&quot;20307&quot; value=&quot;288&quot;/&gt;&lt;/object&gt;&lt;object type=&quot;3&quot; unique_id=&quot;12674&quot;&gt;&lt;property id=&quot;20148&quot; value=&quot;5&quot;/&gt;&lt;property id=&quot;20300&quot; value=&quot;Slide 25&quot;/&gt;&lt;property id=&quot;20307&quot; value=&quot;289&quot;/&gt;&lt;/object&gt;&lt;object type=&quot;3&quot; unique_id=&quot;12675&quot;&gt;&lt;property id=&quot;20148&quot; value=&quot;5&quot;/&gt;&lt;property id=&quot;20300&quot; value=&quot;Slide 26 - &amp;quot;Title for Quantifiable Figures&amp;quot;&quot;/&gt;&lt;property id=&quot;20307&quot; value=&quot;290&quot;/&gt;&lt;/object&gt;&lt;object type=&quot;3&quot; unique_id=&quot;12676&quot;&gt;&lt;property id=&quot;20148&quot; value=&quot;5&quot;/&gt;&lt;property id=&quot;20300&quot; value=&quot;Slide 27 - &amp;quot;Timeline Title&amp;quot;&quot;/&gt;&lt;property id=&quot;20307&quot; value=&quot;291&quot;/&gt;&lt;/object&gt;&lt;object type=&quot;3&quot; unique_id=&quot;12677&quot;&gt;&lt;property id=&quot;20148&quot; value=&quot;5&quot;/&gt;&lt;property id=&quot;20300&quot; value=&quot;Slide 28 - &amp;quot;Timeline Title&amp;quot;&quot;/&gt;&lt;property id=&quot;20307&quot; value=&quot;292&quot;/&gt;&lt;/object&gt;&lt;object type=&quot;3&quot; unique_id=&quot;12678&quot;&gt;&lt;property id=&quot;20148&quot; value=&quot;5&quot;/&gt;&lt;property id=&quot;20300&quot; value=&quot;Slide 29 - &amp;quot;Timeline Title&amp;quot;&quot;/&gt;&lt;property id=&quot;20307&quot; value=&quot;293&quot;/&gt;&lt;/object&gt;&lt;object type=&quot;3&quot; unique_id=&quot;12679&quot;&gt;&lt;property id=&quot;20148&quot; value=&quot;5&quot;/&gt;&lt;property id=&quot;20300&quot; value=&quot;Slide 30 - &amp;quot;Timeline Title&amp;quot;&quot;/&gt;&lt;property id=&quot;20307&quot; value=&quot;294&quot;/&gt;&lt;/object&gt;&lt;object type=&quot;3&quot; unique_id=&quot;12680&quot;&gt;&lt;property id=&quot;20148&quot; value=&quot;5&quot;/&gt;&lt;property id=&quot;20300&quot; value=&quot;Slide 31 - &amp;quot;Citations&amp;quot;&quot;/&gt;&lt;property id=&quot;20307&quot; value=&quot;295&quot;/&gt;&lt;/object&gt;&lt;object type=&quot;3&quot; unique_id=&quot;12681&quot;&gt;&lt;property id=&quot;20148&quot; value=&quot;5&quot;/&gt;&lt;property id=&quot;20300&quot; value=&quot;Slide 32 - &amp;quot;THANK YOU&amp;quot;&quot;/&gt;&lt;property id=&quot;20307&quot; value=&quot;296&quot;/&gt;&lt;/object&gt;&lt;object type=&quot;3&quot; unique_id=&quot;12682&quot;&gt;&lt;property id=&quot;20148&quot; value=&quot;5&quot;/&gt;&lt;property id=&quot;20300&quot; value=&quot;Slide 33&quot;/&gt;&lt;property id=&quot;20307&quot; value=&quot;297&quot;/&gt;&lt;/object&gt;&lt;object type=&quot;3&quot; unique_id=&quot;12683&quot;&gt;&lt;property id=&quot;20148&quot; value=&quot;5&quot;/&gt;&lt;property id=&quot;20300&quot; value=&quot;Slide 34&quot;/&gt;&lt;property id=&quot;20307&quot; value=&quot;298&quot;/&gt;&lt;/object&gt;&lt;/object&gt;&lt;object type=&quot;8&quot; unique_id=&quot;112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Verdana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1114</Words>
  <Application>Microsoft Macintosh PowerPoint</Application>
  <PresentationFormat>Widescreen</PresentationFormat>
  <Paragraphs>131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Gill Sans</vt:lpstr>
      <vt:lpstr>Times</vt:lpstr>
      <vt:lpstr>Verdana</vt:lpstr>
      <vt:lpstr>Office Theme</vt:lpstr>
      <vt:lpstr>Worksheet</vt:lpstr>
      <vt:lpstr>Graduate Winter Assessment Update</vt:lpstr>
      <vt:lpstr>PowerPoint Presentation</vt:lpstr>
      <vt:lpstr>Assessment Report Process</vt:lpstr>
      <vt:lpstr>Assessment Feedback</vt:lpstr>
      <vt:lpstr>Assessment Feedback</vt:lpstr>
      <vt:lpstr>Assessment Feedback</vt:lpstr>
      <vt:lpstr>PowerPoint Presentation</vt:lpstr>
      <vt:lpstr>https://www.mentimeter.com/app/presentation/altxz7ya7ygrqdnkjxwv8qis9r3c99x7/edit</vt:lpstr>
      <vt:lpstr>Assessment Rubric</vt:lpstr>
      <vt:lpstr>Assessment Rubric</vt:lpstr>
      <vt:lpstr>2026 Assessment Report Template</vt:lpstr>
      <vt:lpstr>PowerPoint Presentation</vt:lpstr>
      <vt:lpstr>Best Graduate Program Assessment-</vt:lpstr>
      <vt:lpstr>THANK YOU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Client Services</dc:creator>
  <cp:lastModifiedBy>Nagy Catz, Kristin</cp:lastModifiedBy>
  <cp:revision>355</cp:revision>
  <dcterms:created xsi:type="dcterms:W3CDTF">2017-12-19T21:24:25Z</dcterms:created>
  <dcterms:modified xsi:type="dcterms:W3CDTF">2026-03-09T15:37:28Z</dcterms:modified>
</cp:coreProperties>
</file>